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73" r:id="rId3"/>
    <p:sldId id="275" r:id="rId4"/>
    <p:sldId id="274" r:id="rId5"/>
    <p:sldId id="276" r:id="rId6"/>
    <p:sldId id="277" r:id="rId7"/>
    <p:sldId id="263" r:id="rId8"/>
    <p:sldId id="266" r:id="rId9"/>
    <p:sldId id="265" r:id="rId10"/>
    <p:sldId id="264" r:id="rId11"/>
    <p:sldId id="296" r:id="rId12"/>
    <p:sldId id="297" r:id="rId13"/>
    <p:sldId id="298" r:id="rId14"/>
    <p:sldId id="267" r:id="rId15"/>
    <p:sldId id="268" r:id="rId16"/>
    <p:sldId id="269" r:id="rId17"/>
    <p:sldId id="305" r:id="rId18"/>
    <p:sldId id="302" r:id="rId19"/>
    <p:sldId id="306" r:id="rId20"/>
    <p:sldId id="307" r:id="rId21"/>
    <p:sldId id="310" r:id="rId22"/>
    <p:sldId id="271" r:id="rId23"/>
    <p:sldId id="272" r:id="rId24"/>
    <p:sldId id="270" r:id="rId25"/>
    <p:sldId id="314" r:id="rId26"/>
    <p:sldId id="311" r:id="rId27"/>
    <p:sldId id="315" r:id="rId28"/>
    <p:sldId id="288" r:id="rId29"/>
    <p:sldId id="309" r:id="rId30"/>
    <p:sldId id="289" r:id="rId31"/>
    <p:sldId id="304" r:id="rId32"/>
    <p:sldId id="281" r:id="rId33"/>
    <p:sldId id="303" r:id="rId34"/>
    <p:sldId id="282" r:id="rId35"/>
    <p:sldId id="291" r:id="rId36"/>
    <p:sldId id="284" r:id="rId37"/>
    <p:sldId id="293" r:id="rId38"/>
    <p:sldId id="283" r:id="rId39"/>
    <p:sldId id="260" r:id="rId40"/>
    <p:sldId id="261" r:id="rId41"/>
    <p:sldId id="258" r:id="rId42"/>
    <p:sldId id="299" r:id="rId43"/>
    <p:sldId id="257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6F2F31-1834-48BF-8774-ECFF05681B51}">
          <p14:sldIdLst>
            <p14:sldId id="256"/>
          </p14:sldIdLst>
        </p14:section>
        <p14:section name="WordCloud" id="{184A2350-FFA6-46BF-89B3-6EBBB6586CC7}">
          <p14:sldIdLst>
            <p14:sldId id="273"/>
            <p14:sldId id="275"/>
          </p14:sldIdLst>
        </p14:section>
        <p14:section name="Overview of Textual Analysis" id="{A836BED3-084E-467F-A0C8-F54C1CBC251A}">
          <p14:sldIdLst>
            <p14:sldId id="274"/>
            <p14:sldId id="276"/>
          </p14:sldIdLst>
        </p14:section>
        <p14:section name="Summary of Data Partition" id="{F2CC86EC-45A5-4EF8-B990-4CC44BE66B94}">
          <p14:sldIdLst>
            <p14:sldId id="277"/>
            <p14:sldId id="263"/>
            <p14:sldId id="266"/>
            <p14:sldId id="265"/>
            <p14:sldId id="264"/>
          </p14:sldIdLst>
        </p14:section>
        <p14:section name="Method Comparisons" id="{36B08562-3123-48F6-B1A6-7D3037DFBE9A}">
          <p14:sldIdLst>
            <p14:sldId id="296"/>
            <p14:sldId id="297"/>
            <p14:sldId id="298"/>
          </p14:sldIdLst>
        </p14:section>
        <p14:section name="N-grams" id="{B5985056-8873-455A-8DAC-AA6ED1E2F624}">
          <p14:sldIdLst>
            <p14:sldId id="267"/>
            <p14:sldId id="268"/>
            <p14:sldId id="269"/>
          </p14:sldIdLst>
        </p14:section>
        <p14:section name="Topic Modeling Overview" id="{E0B11630-103F-4C4D-A149-7BC84C096F7C}">
          <p14:sldIdLst>
            <p14:sldId id="305"/>
            <p14:sldId id="302"/>
            <p14:sldId id="306"/>
            <p14:sldId id="307"/>
            <p14:sldId id="310"/>
            <p14:sldId id="271"/>
            <p14:sldId id="272"/>
            <p14:sldId id="270"/>
          </p14:sldIdLst>
        </p14:section>
        <p14:section name="Modeling Results" id="{A69DB98E-1F19-40E4-BE99-44469D4395B6}">
          <p14:sldIdLst>
            <p14:sldId id="314"/>
            <p14:sldId id="311"/>
            <p14:sldId id="315"/>
            <p14:sldId id="288"/>
            <p14:sldId id="309"/>
            <p14:sldId id="289"/>
            <p14:sldId id="304"/>
            <p14:sldId id="281"/>
            <p14:sldId id="303"/>
            <p14:sldId id="282"/>
            <p14:sldId id="291"/>
          </p14:sldIdLst>
        </p14:section>
        <p14:section name="Findings" id="{64775CF3-B683-4ACC-A788-B5554BC707A7}">
          <p14:sldIdLst>
            <p14:sldId id="284"/>
            <p14:sldId id="293"/>
          </p14:sldIdLst>
        </p14:section>
        <p14:section name="Additional Resources" id="{9E7C502F-D7FD-4C8D-A8E5-7A49B06A2760}">
          <p14:sldIdLst>
            <p14:sldId id="283"/>
          </p14:sldIdLst>
        </p14:section>
        <p14:section name="Transcription Tools" id="{C2C35588-CE63-43F6-A38D-33ACCA7B1256}">
          <p14:sldIdLst>
            <p14:sldId id="260"/>
            <p14:sldId id="261"/>
            <p14:sldId id="258"/>
            <p14:sldId id="299"/>
            <p14:sldId id="25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4:51.2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28,'23'0,"26"0,22 0,19 0,2-4,0-2,-11 0,-16 1,-13 2,-11 1,-8 1,-5 0,-3 1,-1 0,0 1,1-1,-4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42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39,'9'-4,"13"-3,11 1,5 1,5 2,0 1,-3 1,-4 0,-3 1,-2 0,-8-4,-6-2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43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1 193,'0'-5,"4"-1,12-4,6-1,14-3,15 1,7-2,9 2,1-2,-6 2,-9 3,-9 3,-8 3,-9-2,-10-5,-3-1,6-2,-1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44.1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53,'10'0,"16"0,22 0,22-5,12-1,1-4,-3-1,-12 2,-12 2,-16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5:55.48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56 709 24575,'-1'-6'0,"0"1"0,0-1 0,-1 1 0,0 0 0,1-1 0,-2 1 0,-4-9 0,-7-18 0,8 9 0,0 0 0,2 0 0,0-1 0,2 0 0,0-41 0,3 52 0,0-1 0,1 1 0,0 0 0,1 0 0,1 0 0,0 0 0,1 0 0,0 1 0,0-1 0,2 1 0,11-17 0,-5 13 0,1 0 0,0 1 0,1 1 0,30-23 0,74-38 0,-96 61 0,20-15 0,-35 23 0,0 0 0,0 1 0,0 0 0,0 0 0,1 1 0,0 0 0,0 0 0,0 1 0,0 0 0,1 1 0,16-3 0,-1 3 0,1 0 0,1 2 0,-1 1 0,0 1 0,32 7 0,-50-6 0,1 0 0,-1 1 0,0 0 0,0 0 0,0 1 0,-1 0 0,1 0 0,-1 1 0,0 0 0,6 7 0,7 10 0,29 43 0,-32-40 0,27 29 0,-31-40 0,0 2 0,-1-1 0,-1 2 0,0 0 0,-2 0 0,14 36 0,-17-32 0,-2 1 0,-1 0 0,-1 0 0,-1 1 0,-1-1 0,-3 32 0,0 9 0,3-42 0,1-8 0,-2 0 0,0 0 0,-4 27 0,3-36 0,1-1 0,-1 1 0,0 0 0,0-1 0,-1 1 0,1-1 0,-1 0 0,0 0 0,0 0 0,0 0 0,0 0 0,-1-1 0,0 1 0,-7 4 0,0-1 0,-1 0 0,1-1 0,-1-1 0,-1 0 0,1-1 0,-1 0 0,0 0 0,1-2 0,-23 3 0,-13-2 0,-64-5 0,49 0 0,-195-1 0,253 3 0,0 0 0,0 0 0,0-1 0,0 1 0,0-1 0,-1-1 0,1 1 0,1-1 0,-1 1 0,0-1 0,0-1 0,1 1 0,-1-1 0,1 0 0,0 0 0,0 0 0,0 0 0,0-1 0,0 0 0,1 1 0,-1-1 0,1-1 0,0 1 0,1 0 0,-1-1 0,1 1 0,0-1 0,0 0 0,0 0 0,1 0 0,-2-6 0,-8-62-1365,9 42-5461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6:01.23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137 170 24575,'0'1'0,"0"0"0,0-1 0,0 1 0,1 0 0,-1 0 0,0-1 0,0 1 0,0 0 0,1-1 0,-1 1 0,0 0 0,1-1 0,-1 1 0,0 0 0,1-1 0,-1 1 0,1-1 0,-1 1 0,1-1 0,-1 1 0,1-1 0,0 1 0,-1-1 0,1 0 0,0 1 0,-1-1 0,1 0 0,0 1 0,-1-1 0,1 0 0,0 0 0,-1 0 0,1 0 0,0 0 0,0 0 0,-1 0 0,1 0 0,0 0 0,-1 0 0,1 0 0,0 0 0,0 0 0,-1 0 0,1-1 0,0 1 0,-1 0 0,1-1 0,0 1 0,34-16 0,-20 6 0,-2 0 0,0-1 0,0 0 0,20-24 0,20-18 0,-48 49 0,1 0 0,0 0 0,0 0 0,0 1 0,0-1 0,0 2 0,1-1 0,0 1 0,-1 0 0,1 0 0,0 1 0,0-1 0,0 2 0,0-1 0,0 1 0,0 0 0,0 0 0,0 1 0,0 0 0,0 1 0,0-1 0,0 1 0,8 4 0,2 1 0,0 1 0,-1 1 0,0 0 0,0 1 0,-1 1 0,-1 0 0,22 23 0,-27-26 0,24 23 0,-2 1 0,-1 2 0,-1 1 0,28 46 0,-51-69 0,-1 0 0,0 0 0,-1 1 0,-1-1 0,0 1 0,0 0 0,-2 0 0,1 0 0,-2 22 0,0-16 0,-2 1 0,0-1 0,-1 1 0,-1-1 0,-12 33 0,12-41 0,-1 0 0,0 0 0,0 0 0,-2-1 0,1 0 0,-1 0 0,-1 0 0,1-1 0,-2 0 0,1-1 0,-1 1 0,0-2 0,-1 1 0,0-2 0,0 1 0,-1-1 0,0-1 0,0 0 0,0 0 0,0-1 0,-1 0 0,-15 2 0,-45 1 0,-123-5 0,142-4 0,42 2 0,0 0 0,0-2 0,0 1 0,0-1 0,0-1 0,1 0 0,-1 0 0,1-1 0,0-1 0,0 0 0,0 0 0,1-1 0,0 0 0,0 0 0,0-1 0,1 0 0,0-1 0,0 0 0,1 0 0,-9-12 0,-4-5 0,7 10 0,1 0 0,1 0 0,0-1 0,-11-23 0,19 33 0,1 0 0,0 1 0,0-1 0,1 0 0,0 0 0,0 0 0,0-1 0,1 1 0,0 0 0,0 0 0,0 0 0,1 0 0,0 0 0,0 0 0,1 0 0,-1 0 0,6-11 0,2-2 17,2 0 0,0 0 1,1 1-1,1 0 0,1 1 0,20-20 0,8-2-760,55-40 1,-80 65-6084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6:18.2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0,'13'0,"10"0,10 0,8 0,7 0,-1 0,-3 0,-5 5,-4 1,-4 0,-2-2,-7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6:19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1 152,'0'-4,"4"-2,7-5,5 1,10-4,14-3,14 0,7 5,7-2,1 2,-11-1,-11 1,-14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6:29.5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1,'9'0,"8"0,6 0,2 0,3 0,1 0,0 0,0 0,-1 0,-5 4,-6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6:30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0,'5'0,"5"0,7 0,4 0,3 0,3 0,1 0,-5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6:32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30,'5'-5,"5"-1,7 0,4 1,3 2,3 1,1 0,-5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4:52.1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28,'0'-4,"4"-2,7 0,5 1,5 2,4 1,1 1,2 0,0 1,1 1,-1-1,-5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6:41.4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137 252 24575,'1'-4'0,"0"1"0,0 0 0,1-1 0,0 1 0,-1 0 0,1 0 0,0 0 0,0 0 0,1 0 0,-1 1 0,0-1 0,1 1 0,0-1 0,4-2 0,8-10 0,31-45 0,-35 43 0,2 0 0,0 1 0,1 0 0,22-18 0,-31 30 0,0 1 0,0-1 0,1 1 0,-1 1 0,1-1 0,0 1 0,0 0 0,0 0 0,0 1 0,0 0 0,0 0 0,0 0 0,1 1 0,-1 0 0,0 0 0,0 0 0,1 1 0,10 3 0,-6-1 0,0 0 0,-1 1 0,1 0 0,-1 1 0,0 0 0,0 1 0,-1 0 0,0 1 0,13 11 0,-4-3 0,-2 2 0,0 0 0,20 27 0,-30-35 0,-1 0 0,0-1 0,-1 1 0,0 1 0,-1-1 0,1 1 0,-2-1 0,1 1 0,-1 0 0,0 16 0,0 5 0,-1 1 0,-2-1 0,-2 0 0,-6 34 0,6-50 0,-1-1 0,-1 1 0,0-1 0,0 0 0,-2-1 0,0 1 0,0-1 0,-1-1 0,-1 1 0,-16 18 0,21-28 0,-11 14 0,0-2 0,-22 17 0,30-27 0,1-1 0,0 0 0,-1 0 0,0-1 0,0 0 0,0 0 0,0-1 0,-1 0 0,1 0 0,-11 1 0,-10-2 0,0 0 0,-1-2 0,1-2 0,0 0 0,0-2 0,0-1 0,1-1 0,0-1 0,-31-14 0,51 18 7,0 1-1,0-1 0,1 0 0,-1 0 1,1-1-1,-1 0 0,1 0 1,1 0-1,-1-1 0,1 0 1,0 0-1,0 0 0,1-1 0,0 0 1,0 0-1,1 0 0,-1 0 1,-1-8-1,1 0-171,0 1 0,1-1 0,1 0 0,0 0 0,2 0 0,-1 0 0,2 0 0,2-22 0,3 0-6661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6:43.2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0 326 24575,'1'-6'0,"-1"-1"0,1 0 0,0 1 0,0-1 0,1 1 0,0 0 0,0-1 0,1 1 0,-1 0 0,1 0 0,6-8 0,3-2 0,0-1 0,21-18 0,-19 21 0,2-2 0,2 1 0,0 1 0,1 0 0,24-12 0,-29 19 0,1 1 0,0 1 0,1 0 0,25-4 0,-19 4 0,11-3 0,1-1 0,1 1 0,67-4 0,-91 11 0,0 1 0,1 1 0,-1 0 0,0 1 0,0 0 0,0 1 0,0 0 0,0 0 0,-1 1 0,1 1 0,-1 0 0,0 0 0,12 9 0,-13-7 0,1 1 0,-2 1 0,1-1 0,-2 1 0,1 1 0,-1-1 0,11 20 0,-6-6 0,-1 2 0,12 35 0,-17-38 0,-1 0 0,-1 0 0,-2 0 0,0 1 0,-1-1 0,-1 1 0,-1-1 0,-1 0 0,-5 23 0,4-34 0,0-1 0,-1 1 0,0-1 0,-1 0 0,0-1 0,0 1 0,-1-1 0,0 0 0,-1 0 0,0-1 0,0 0 0,-1 0 0,0-1 0,-17 12 0,11-9 0,0-1 0,-1-1 0,0 0 0,-1-1 0,0-1 0,0 0 0,0-1 0,-31 5 0,38-9 0,-143 17 0,129-17 0,0-2 0,0 0 0,0-1 0,-38-9 0,42 6 0,1 0 0,1-1 0,-1-1 0,1-1 0,0 0 0,1-1 0,0-1 0,0 0 0,-26-24 0,39 30 8,-1 0 0,1-1 0,0 1 0,0-1 0,1 0 0,-1 0 0,1 0 0,0 0 0,0 0 0,1-1 0,0 1 0,0 0 0,0-1 0,0-6 0,1-4-379,0-1-1,1 1 1,5-22 0,1-3-6455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6:45.2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131 731 24575,'-1'-2'0,"1"-1"0,-1 0 0,0 0 0,0 1 0,0-1 0,-1 1 0,1-1 0,0 1 0,-3-3 0,-4-9 0,-9-24 0,-55-110 0,69 143 0,0-1 0,0 1 0,1-1 0,0 0 0,0 0 0,0 0 0,1 0 0,0 0 0,0-1 0,0 1 0,1 0 0,0 0 0,1-8 0,1 6 0,0 0 0,0 1 0,0-1 0,1 0 0,1 1 0,-1-1 0,1 1 0,0 0 0,8-10 0,16-25 0,-19 28 0,1 0 0,0 1 0,0-1 0,20-17 0,-3 10 0,-1 2 0,2 0 0,1 2 0,0 1 0,1 2 0,40-14 0,-48 19 0,2 1 0,-1 1 0,44-7 0,-5 3 0,-33 5 0,60-4 0,-80 10 0,-1 0 0,1 1 0,0 0 0,-1 0 0,1 1 0,-1 0 0,1 0 0,-1 1 0,0 0 0,0 0 0,10 7 0,-11-5 0,-1 0 0,0 0 0,0 1 0,-1-1 0,1 1 0,-1 1 0,0-1 0,-1 1 0,7 13 0,-1 1 0,-1 0 0,8 27 0,-10-12 0,-1 0 0,-2 0 0,-1 0 0,-1 0 0,-6 52 0,2-2 0,1-77 0,0-1 0,0 1 0,-1-1 0,0 1 0,0-1 0,-1 0 0,0 0 0,0 0 0,-1 0 0,0 0 0,0-1 0,-1 0 0,0 0 0,0 0 0,-1 0 0,0-1 0,0 0 0,-1 0 0,1-1 0,-9 6 0,3-3 0,0-1 0,-1 0 0,1-1 0,-1 0 0,-1-1 0,1 0 0,-1-2 0,1 1 0,-1-1 0,0-1 0,-23 1 0,-44-6-1365,58 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6:47.4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325 866 24575,'-6'-1'0,"1"-1"0,-1 0 0,1-1 0,0 1 0,0-1 0,0 0 0,0 0 0,1 0 0,-1-1 0,1 1 0,0-1 0,-6-7 0,0 2 0,-18-17 0,2-1 0,0-1 0,2-1 0,1-2 0,2 0 0,0-1 0,-16-37 0,30 54 0,0 0 0,1 0 0,0-1 0,-5-28 0,10 36 0,0 0 0,1 0 0,0 1 0,0-1 0,1 0 0,0 1 0,0-1 0,0 0 0,1 1 0,1 0 0,-1-1 0,6-10 0,2 3 0,0 0 0,1 0 0,1 1 0,0 0 0,1 1 0,0 0 0,29-20 0,30-30 0,-58 49 0,1 0 0,1 1 0,0 1 0,1 1 0,0 0 0,25-11 0,-29 16 0,0 1 0,1 0 0,0 0 0,0 2 0,0 0 0,0 0 0,1 1 0,-1 1 0,23 1 0,-29 1 0,-1 1 0,0 0 0,1 0 0,-1 1 0,0 0 0,0 0 0,0 1 0,-1 0 0,1 0 0,-1 0 0,0 1 0,0 0 0,0 0 0,-1 0 0,9 12 0,-3-3 0,0 0 0,-2 1 0,0 0 0,0 0 0,11 33 0,-12-26 0,-1 1 0,-1 0 0,-1 0 0,-1 1 0,-1-1 0,-2 1 0,0-1 0,-1 1 0,-1 0 0,-2-1 0,0 1 0,-1-1 0,-2 0 0,-11 32 0,4-24 40,-1-1 0,-28 46 0,32-60-252,-1-2 0,0 0 0,-1 0-1,-1-1 1,0 0 0,-21 15 0,17-16-6614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8:15.4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0,'13'0,"15"0,15 0,15 0,2 0,0 0,-6 0,-12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8:16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11,'444'0,"-432"0,0 0,23-5,-14-1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9:06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28,'0'-1,"1"0,-1 1,0-1,0 0,1 0,-1 0,1 1,-1-1,1 0,-1 1,1-1,-1 0,1 1,0-1,-1 1,1-1,0 1,0-1,-1 1,1-1,0 1,0 0,-1-1,1 1,0 0,0 0,1 0,29-5,-24 4,66-5,141 6,-85 19,-84-11,-31-4,0-1,-1 2,22 9,-23-8,0-1,0-1,0 0,23 4,-9-5,-3-2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9:08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17,'4'0,"16"0,14 0,9 0,3 0,3 0,-3 0,-5 0,-4 0,-4 0,-3 0,3 0,-1 0,-4-5,-4-1,-5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9:18.4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223 733 24575,'-1'-78'0,"3"-88"0,-1 157 0,1 0 0,0 0 0,0 0 0,1 1 0,0-1 0,0 1 0,1 0 0,9-15 0,5-2 0,26-30 0,3-5 0,-23 30 0,1 2 0,36-34 0,-24 27 0,-26 24 0,0 1 0,1 0 0,1 1 0,0 1 0,0 0 0,1 1 0,-1 0 0,2 1 0,-1 0 0,1 2 0,-1-1 0,1 2 0,1 0 0,-1 1 0,0 0 0,1 1 0,28 2 0,-37 1 0,-1-1 0,1 1 0,0 0 0,-1 0 0,1 1 0,-1 0 0,0 0 0,0 1 0,0-1 0,0 1 0,-1 0 0,0 1 0,0 0 0,8 9 0,1 2 0,-1 1 0,-1 0 0,16 30 0,-23-36 0,-1-1 0,0 1 0,0-1 0,-1 1 0,-1 1 0,0-1 0,1 18 0,-3 85 0,-2-67 0,2-9 0,1-13 0,-5 38 0,3-55 0,-1 0 0,0-1 0,0 1 0,0 0 0,-1-1 0,0 0 0,-1 0 0,1 0 0,-6 7 0,-17 22 0,-1-2 0,-61 59 0,69-77 0,0 0 0,-1-1 0,-1-1 0,0-1 0,-1-1 0,-40 17 0,-35 4 0,-2-4 0,0-5 0,-105 12 0,173-32-682,-39-1-1,48-4-6143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9:20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195 708 24575,'-7'0'0,"1"-1"0,0 0 0,-1 0 0,1 0 0,0-1 0,-1 0 0,1 0 0,0-1 0,1 1 0,-1-2 0,0 1 0,1 0 0,-10-8 0,4 0 0,0 0 0,0 0 0,0-1 0,-13-22 0,19 26 0,1 0 0,0 0 0,0-1 0,1 1 0,0-1 0,1 0 0,0 0 0,0 0 0,-1-15 0,2-1 0,1 1 0,5-36 0,-4 52 0,1 0 0,1-1 0,0 1 0,0 0 0,0 0 0,1 1 0,0-1 0,0 1 0,1-1 0,0 1 0,9-9 0,10-9 0,40-34 0,-43 41 0,83-60 0,-59 46 0,-31 23 0,0 1 0,1 0 0,0 1 0,0 1 0,1 0 0,0 1 0,0 0 0,0 2 0,25-3 0,-4 2 0,0 3 0,0 1 0,42 6 0,-74-6 0,1 1 0,-1 1 0,0-1 0,0 1 0,0 0 0,0 0 0,-1 1 0,1-1 0,-1 1 0,8 5 0,38 40 0,-25-23 0,-10-9 0,0 1 0,-1 0 0,-1 1 0,-1 1 0,0 0 0,-1 0 0,13 37 0,-4-1 0,22 97 0,-39-141 0,-1 0 0,0 1 0,-1-1 0,0 0 0,0 1 0,-1-1 0,-1 0 0,0 1 0,-1-1 0,0 0 0,0 0 0,-1 0 0,-1 0 0,0 0 0,0-1 0,-1 0 0,0 1 0,-1-2 0,-11 16 0,9-16 0,1 0 0,-1 0 0,0-1 0,-1 0 0,0 0 0,0-1 0,-1 0 0,0-1 0,0 0 0,0-1 0,-1 0 0,-13 4 0,2 1-118,-1 0 244,-34 11 0,50-19-276,0 0 0,0-1 0,0 0 0,0 0 0,0-1 1,-1 1-1,1-2 0,0 1 0,-12-3 0,1-3-6676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4:53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90,'0'-4,"5"-2,6-5,5 0,5 2,8 2,4 2,1 3,-2 0,0 2,-2-4,-1-2,-1 1,-5-4,-7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9:22.6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300 735 24575,'-2'0'0,"0"0"0,1-1 0,-1 1 0,0-1 0,0 0 0,0 0 0,0 0 0,1 1 0,-1-2 0,0 1 0,1 0 0,-1 0 0,1 0 0,-1-1 0,-1-2 0,-21-27 0,18 23 0,-20-27 0,-35-53 0,7 13 0,38 56 0,1-1 0,2 0 0,0-1 0,-18-37 0,29 52 0,0 0 0,0-1 0,0 1 0,1 0 0,0-1 0,0 1 0,1-1 0,0 1 0,0-1 0,0 1 0,1-1 0,0 1 0,0-1 0,1 1 0,0 0 0,0 0 0,0 0 0,1 0 0,-1 0 0,2 0 0,-1 0 0,6-6 0,7-7 0,1 0 0,1 1 0,1 1 0,26-19 0,-6 5 0,-31 25 0,0 0 0,1 1 0,-1 0 0,1 0 0,0 1 0,0 0 0,1 1 0,-1 0 0,1 0 0,0 1 0,10-1 0,12 0 0,0 2 0,35 3 0,-24 0 0,-33-2 0,0 1 0,0 0 0,-1 1 0,1 0 0,-1 1 0,1 0 0,-1 0 0,0 1 0,0 0 0,0 1 0,-1 0 0,0 0 0,0 1 0,13 11 0,-10-6 0,0 1 0,-1 0 0,0 1 0,-1 0 0,0 0 0,-1 1 0,0 0 0,7 20 0,-5-5 0,-1-1 0,-1 1 0,-2 1 0,-1-1 0,-1 1 0,-1 0 0,-2 0 0,-1 0 0,-2 0 0,-6 39 0,6-59 0,-1 1 0,0-1 0,0 0 0,-1 0 0,-1 0 0,0 0 0,0-1 0,-1 0 0,-9 13 0,-7 3 0,-43 39 0,61-60 0,-5 4 0,-1 0 0,0 0 0,-1-1 0,0-1 0,0 1 0,0-2 0,-1 0 0,0 0 0,-15 3 0,21-6 0,-1 0 0,1-1 0,-1 0 0,1-1 0,-1 1 0,1-1 0,-1 0 0,0-1 0,1 0 0,-1 0 0,1 0 0,0-1 0,-1 0 0,1 0 0,0 0 0,0-1 0,0 0 0,0 0 0,-5-5 0,-4-4 0,1 0 0,-20-23 0,30 30 0,-1 0 0,1-1 0,1 1 0,-1-1 0,1 0 0,0 0 0,0 0 0,1 0 0,-1-1 0,-1-9 0,4 13-76,0 0 1,0-1-1,1 1 0,-1 0 0,1 0 0,0 0 0,0-1 0,0 1 1,0 0-1,0 0 0,0 0 0,1 0 0,0 1 0,0-1 1,-1 0-1,1 1 0,5-5 0,20-22-6750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9:24.9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732 599 24575,'-7'2'0,"0"-1"0,0 1 0,1 1 0,-1-1 0,1 1 0,-1 0 0,1 0 0,0 1 0,0 0 0,-7 6 0,-21 12 0,-12 3 0,27-13 0,-1-1 0,0-1 0,0-1 0,-1 0 0,0-2 0,-1-1 0,0 0 0,-29 3 0,23-6 0,0-2 0,0-1 0,-29-4 0,47 2 0,0 0 0,1 0 0,-1 0 0,1-1 0,0-1 0,0 0 0,0 0 0,0-1 0,1 1 0,0-2 0,0 0 0,-9-7 0,8 4 0,1 0 0,-1-1 0,2 0 0,-1 0 0,1 0 0,1-1 0,0 0 0,0-1 0,1 1 0,1-1 0,0 0 0,1 0 0,0-1 0,0 1 0,0-23 0,2 18 0,2 0 0,0 0 0,1 0 0,0 0 0,2 0 0,0 0 0,0 1 0,2 0 0,0 0 0,1 0 0,9-16 0,2 3 0,0 0 0,2 2 0,1 0 0,1 1 0,1 1 0,47-39 0,-58 56 0,1 0 0,0 1 0,0 1 0,1 0 0,-1 0 0,1 2 0,1 0 0,-1 0 0,21-2 0,-2 3 0,-1 2 0,0 0 0,41 6 0,-64-3 0,1 0 0,-1 0 0,1 1 0,-1 1 0,0-1 0,0 2 0,-1-1 0,1 1 0,-1 0 0,0 1 0,0 0 0,8 8 0,10 11 0,43 54 0,-54-60 0,0 2 0,-1 0 0,22 43 0,-30-51 0,-1 1 0,0 0 0,-2 0 0,1 0 0,-1 0 0,-1 1 0,-1-1 0,0 19 0,-1-24 0,0 0 0,0 0 0,-1 0 0,0 0 0,-1 0 0,0-1 0,0 1 0,-1 0 0,0-1 0,-1 0 0,0 1 0,0-1 0,-1-1 0,0 1 0,0-1 0,0 0 0,-14 13 0,-17 16-1365,20-19-5461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32:40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0,'5'0,"10"0,8 0,4 0,2 0,1 0,0 0,0 0,-6 5,-2 6,-1 1,2-1,-4-3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3:19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56,'14'0,"-1"-2,27-5,8-1,317-25,-131 28,-163 5,-48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3:20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0,'18'0,"20"0,17 0,18 5,10 1,10 0,2-1,4-1,3-2,-2-6,-13-2,-17 0,-20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3:22.6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20,'1'-1,"-1"0,0 0,1 0,-1 0,1 0,-1 0,1 0,0 0,-1 0,1 1,0-1,0 0,-1 0,1 0,0 1,0-1,0 1,0-1,0 0,0 1,0 0,0-1,0 1,0-1,0 1,0 0,0 0,1 0,-1 0,0 0,2 0,37 1,-1 7,-1 1,-1 3,62 26,17 7,-91-39,0-1,0-2,1 0,-1-1,1-2,25-2,-29 1,1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3:23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0 167,'0'-5,"9"-1,17 0,13 2,14-4,12-5,3-5,5-3,-1 0,-9 1,-10 3,-9 4,-8 5,-5 4,-4 2,-6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03.7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1 711,'1'-2,"0"-1,0 1,1-1,-1 1,1 0,0 0,-1-1,1 1,0 0,1 1,-1-1,0 0,0 1,5-3,6-6,59-45,-52 41,0 0,33-33,49-49,-18 18,143-145,-186 183,66-48,-92 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06.52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0 688,'5'0,"-1"-1,0 0,0-1,0 1,0-1,0 0,0 0,0 0,4-3,7-4,42-21,-2-3,-1-2,55-47,-95 70,82-68,109-117,-70 62,-81 90,-40 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19.3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0 613,'2'-3,"0"0,0 1,0-1,1 0,-1 1,1 0,-1-1,1 1,0 0,-1 0,6-2,1-2,35-29,-1-2,45-53,-74 77,0 0,27-18,-26 20,-1 0,-1 0,18-19,-13 11,40-32,-35 32,-6 3,-1-1,-1 0,26-38,-25 32,36-41,-39 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4:59.3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28,'14'-4,"13"-2,17 0,9 1,5 2,-2 1,-2 1,-6 0,-6 1,-5 1,-5-1,-3 0,-2 0,-1 0,0 1,-5-1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21.1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0 595,'6'-1,"0"-1,0 0,0-1,0 1,-1-1,1 0,-1-1,0 1,8-7,1 0,16-10,-1 0,0-2,-2-1,26-28,-2-3,-23 26,26-35,-31 33,0 2,2 1,1 1,1 2,42-30,13-11,-63 48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28.39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1 339,'81'-75,"19"-17,-51 44,-34 34,0 0,0-1,-2-1,14-20,-16 20,-1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15:30.067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0 565,'2'-5,"0"-1,0 1,0-1,1 1,0 0,0 0,0 0,0 0,1 1,7-8,-5 5,61-76,62-70,-100 121,-18 19,0 0,1 1,0 0,24-17,-11 11,44-42,-55 47,24-25,-20 19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34.6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1375 1,'-10'0,"1"1,-1 0,1 1,0 0,-1 0,1 1,0 0,0 0,1 1,-1 1,1-1,0 1,0 1,0-1,-10 11,0 2,1 1,1 1,0 1,-19 34,22-37,0 0,-1-1,-28 25,-16 20,-21 25,46-53,-38 51,-13 11,72-79,-1-1,0-1,-1 0,-1-1,-21 16,1-6,-55 30,33-20,1 2,-56 49,22 0,4-1,81-81,0 1,0-1,0 0,0-1,-1 1,1-1,-1 0,1 0,-12 1,-4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36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1468 0,'-1'4,"0"-1,1 1,-1-1,0 0,-1 0,1 0,0 1,-1-1,0 0,-3 4,-25 30,28-35,-29 33,-16 19,-66 59,-86 42,-7 5,152-114,-1-3,-2-2,-2-3,-73 36,97-55,1 1,1 2,1 2,1 0,1 2,-50 58,35-36,-85 71,115-108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44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1482 0,'-3'1,"0"-1,0 1,0 0,0 0,1 0,-1 1,0-1,1 0,-1 1,0 0,1 0,-4 3,-31 31,26-25,-350 376,315-325,30-39,-2 1,-25 25,-303 253,311-269,1 1,-34 44,32-36,-42 40,38-45,-49 59,53-46,-10 15,41-60,0 0,0 0,0-1,0 1,-1-1,0 0,0-1,0 1,-7 2,12-6,0 1,0-1,-1 1,1-1,0 0,-1 1,1-1,0 0,-1 0,1 0,0 0,-1 0,1-1,0 1,-1 0,1 0,0-1,-1 1,1-1,0 1,0-1,-2-1,-7-8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46.1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1187 1,'0'8,"0"0,0 1,-1-1,0 0,-1 0,0 0,0 0,-1 0,0 0,0 0,-1-1,0 0,0 1,0-1,-1-1,0 1,-1-1,1 0,-1 0,0-1,-11 8,-67 54,-129 133,157-125,38-50,-26 29,5-12,1 2,3 2,-33 53,30-42,-3-2,-90 94,57-68,6-11,39-42,-40 51,68-78,-1 1,0 0,1-1,-1 1,0-1,1 0,-1 0,0 0,0 0,0 0,0 0,0 0,0-1,-1 1,1 0,0-1,0 0,0 0,-4 0,-10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52.56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1,'-1'4,"-1"-1,0 1,0 0,0-1,0 0,-1 1,1-1,-1 0,0 0,0 0,-4 2,-3 6,-122 158,101-125,2-3,8-11,0-1,-2-1,-1 0,-29 24,-210 200,197-178,39-42,-57 53,64-70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53.94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807 1,'-36'32,"-2"-2,0-1,-2-1,-56 27,78-45,10-5,-156 95,132-78,1 2,-54 54,59-54,-1-2,0 0,-46 26,31-21,16-10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55.93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0,'-68'79,"-3"-19,38-33,-41 42,-42 51,41-41,-108 88,127-118,-80 62,113-90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01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57,'13'-5,"15"-1,11 1,12-5,3 0,-3 2,-6 2,-6 2,-6 2,-3 1,-2 1,-1 0,-1 1,-5-1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2:25:59.64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1094 0,'0'7,"-1"-1,0 0,0 1,-1-1,1 0,-2 0,1 0,-5 8,-30 47,20-34,-15 18,-1-2,-2-1,-73 66,53-55,-48 61,62-67,-2-1,-2-3,-86 64,81-70,24-19,1 1,-42 43,52-48,-2-1,1 0,-1-2,-1 1,0-2,-1-1,-25 10,14-6,-4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1:52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13,'6'0,"6"0,8 0,6 0,3 0,3 0,0 0,2 0,0 0,-1 0,0 0,11 0,8 0,2 0,-4 0,-5 0,-9-5,-12-2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1:55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1283 0,'-44'42,"32"-32,0 1,1 0,1 0,0 1,-16 25,-33 73,-22 39,67-130,0-1,-1 0,-1-1,-27 23,19-18,-27 31,-50 63,-32 41,112-132,-50 43,-3 4,-67 59,48-49,52-46,28-26,0 1,1 0,0 0,1 2,1-1,-13 20,19-25,1-1,-1 0,0 0,-1 0,0 0,0-1,0 1,-11 7,-5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00.26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34,'11'-5,"9"-3,7 1,4 2,2 1,1 2,0 0,1 2,-2 0,0 0,0 0,-6 6,-2 1,0 0,-4-1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03.6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1605 1,'0'7,"-1"0,0 0,0 0,-1 1,0-2,-1 1,1 0,-1 0,-7 10,-40 55,38-56,-34 39,-15 22,34-38,-2-1,-2-1,-44 40,9-15,-66 82,77-70,35-44,-2-2,-40 42,-88 93,8-8,66-83,-55 55,77-71,-56 77,97-116,0-1,-2-1,0-1,0 0,-18 12,2 6,28-28,0 0,0 0,-1-1,0 1,1-1,-1 1,0-1,-1 0,1-1,0 1,-1-1,0 0,1 0,-1 0,-6 1,-11-2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09.65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21,'10'0,"10"0,12 0,6 0,3 0,-2 0,0 0,-3 0,-1 0,-1 0,-2 0,0 0,0 0,0 0,0 0,-6-6,-1-2,-5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13.68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1623 1,'-1'6,"1"1,-1-1,-1 0,1 1,-1-1,0 0,-1 0,-5 11,-34 48,21-33,1-1,-2 0,0-1,-45 45,-14 12,-97 84,17-9,-5-13,103-94,-106 112,19-16,-72 69,124-100,15-14,63-82,3-1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19.73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0,'6'0,"12"0,15 0,6 0,8 0,8 0,-2 0,-3 0,-5 0,-10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23:22:26.851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1931 0,'-4'1,"0"-1,0 1,0 0,0 0,0 0,0 1,0-1,0 1,1 0,-1 0,1 1,-6 3,-40 41,23-22,-200 192,123-98,29-40,-24 24,-63 57,134-132,1 1,1 1,-29 48,-5 5,-3-8,-121 112,164-166,-31 40,32-38,-31 33,21-27,-26 36,-33 35,12-26,-163 153,228-218,0-1,-1-1,-17 11,3-7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9:35:35.8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0 148,'15'-1,"1"-1,-1 0,-1-1,1-1,16-6,23-5,-22 10,51-3,-56 7,0-2,47-10,-57 8,0-1,24-14,-30 14,0 1,0 0,0 0,1 1,0 1,0 0,18-3,66-1,-42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5:11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306 702 24575,'-1'-60'0,"0"15"0,1 1 0,9-55 0,-7 85 0,1 0 0,1 0 0,0 0 0,1 0 0,0 1 0,1 0 0,1 0 0,0 0 0,0 1 0,1 0 0,11-11 0,-2 4 0,1 1 0,1 0 0,0 2 0,2 0 0,0 1 0,38-20 0,-43 28 0,0 0 0,0 0 0,0 2 0,1 0 0,0 1 0,0 0 0,0 1 0,0 1 0,1 1 0,30 2 0,-40 0 0,0 1 0,0 0 0,0 0 0,-1 1 0,1 0 0,-1 0 0,0 1 0,1 0 0,10 8 0,6 7 0,27 26 0,-35-31 0,96 103 0,-106-109 0,0 1 0,0 0 0,-1 0 0,-1 0 0,0 1 0,0-1 0,0 1 0,-1 0 0,-1 0 0,0 0 0,1 12 0,0 17 0,-3 63 0,-1-59 0,1-7 0,-1-1 0,-10 53 0,8-75 0,0 0 0,-1 0 0,-1 0 0,0 0 0,-1-1 0,0 0 0,-1 0 0,0-1 0,-16 19 0,3-6 0,-1-2 0,-1-1 0,0 0 0,-43 28 0,48-38 0,0-1 0,-1-1 0,-1-1 0,1 0 0,-1-2 0,0 0 0,0-1 0,-25 3 0,0-2 0,1-2 0,-1-2 0,0-2 0,1-2 0,-1-2 0,-58-12 0,81 11 0,1-1 0,-1-1 0,2-1 0,-1-1 0,1 0 0,-26-18 0,33 18 0,-1-1 0,2 0 0,-1-1 0,2 0 0,-1 0 0,2-1 0,-1-1 0,2 1 0,-14-26 0,13 17-9,0 1 0,2-1 0,0-1 1,1 1-1,2-1 0,0 0 0,1 0 0,0-35 0,4 28 42,1 1 1,2-1-1,1 0 0,1 1 1,18-54-1,-3 34-245,1 0 0,2 2 0,3 0-1,1 2 1,3 1 0,65-72 0,-8 24-6614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0T09:35:41.9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33,'758'0,"-751"0,0-1,1 0,-1 0,1 0,-1-1,0 0,9-5,25-10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4:25:10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36,'16'-6,"-4"0,19-1,0 1,0 1,1 2,-1 2,42 2,-22-1,7-1,-12 0,0 1,1 2,62 12,36 9,-33-6,-27-5,-46-7,42 10,-60-10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4:25:16.21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34,'0'-1,"1"0,-1 0,1 0,-1 0,1 0,-1 0,1 0,0 0,-1 0,1 0,0 0,0 0,0 1,0-1,0 0,0 1,0-1,0 1,0-1,0 1,0-1,0 1,0 0,0-1,0 1,0 0,3 0,39-5,-35 4,498-8,-338 11,-150-1,-1 1,1 1,0 0,-1 1,0 1,26 11,5 2,-32-14,1 0,0-1,0-1,29 0,-19-1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4:25:17.34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66,'6'0,"18"0,32 0,50 0,57 0,44 0,36-5,32-2,6-6,-16 1,-32 1,-49 3,-52 2,-42 4,-36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4:25:18.24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1 280,'6'-5,"23"-3,34-9,45-9,37-4,31-3,9-2,-11 0,-25 6,-26 3,-29 5,-30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7:27.702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743 63 24575,'-4'1'0,"0"-1"0,1 2 0,-1-1 0,1 0 0,-1 1 0,1-1 0,0 1 0,0 0 0,0 0 0,-5 4 0,-9 6 0,-180 78 0,140-67 0,2 2 0,-92 57 0,114-58 0,2 2 0,-41 44 0,63-61 0,3-2 0,0 0 0,1 0 0,0 1 0,1-1 0,0 1 0,0 0 0,0 0 0,1 1 0,-3 11 0,-2 13 0,-4 36 0,9-44 0,-3 16 0,2 1 0,2-1 0,3 57 0,1-86 0,1 0 0,0 0 0,1 1 0,0-2 0,0 1 0,2 0 0,-1-1 0,1 0 0,1-1 0,11 15 0,5 4 0,1-2 0,35 32 0,27 25 0,-39-36 0,67 53 0,-96-88 0,0-1 0,0 0 0,1-1 0,1-1 0,0-1 0,0-1 0,1 0 0,21 4 0,4-5 0,0-1 0,0-2 0,0-2 0,0-2 0,77-11 0,-104 8 0,1-1 0,-1-1 0,0-1 0,0-1 0,-1 0 0,0-2 0,0 0 0,-1-1 0,0 0 0,0-1 0,-1-1 0,-1-1 0,16-16 0,155-125 0,-124 107 0,76-74 0,-105 83 0,-2-2 0,-1-1 0,43-81 0,-12 19 0,16-41 0,-30 50 0,-35 71 0,-1 0 0,-1-1 0,-1-1 0,-1 0 0,6-34 0,-11 48 0,-1 0 0,-1-1 0,0 0 0,-1 1 0,0-1 0,-1 1 0,0-1 0,-1 1 0,0 0 0,-1-1 0,0 1 0,-1 0 0,0 0 0,-8-14 0,9 21 0,-1-1 0,0 1 0,0 0 0,0 0 0,0 0 0,0 1 0,-1-1 0,0 1 0,0 0 0,0 0 0,0 1 0,0 0 0,0 0 0,-11-3 0,-6 0 0,0 0 0,-30-1 0,52 6 0,-63-3 0,1 2 0,-1 4 0,1 1 0,0 4 0,-104 26 0,157-31-195,0-1 0,1 1 0,-1 1 0,1-1 0,0 1 0,-10 7 0,-3 6-6631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7:29.08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1647 103 24575,'0'-3'0,"0"1"0,-1-1 0,1 0 0,-1 1 0,1-1 0,-1 1 0,0-1 0,0 1 0,0-1 0,0 1 0,0-1 0,-1 1 0,1 0 0,-1 0 0,0 0 0,1 0 0,-4-3 0,0 1 0,0 0 0,-1 0 0,1 1 0,-1 0 0,0 0 0,1 0 0,-8-1 0,-8-3 0,0 2 0,-1 1 0,-28-3 0,4 4 0,-1 1 0,1 2 0,-49 7 0,66-3 0,0 1 0,1 2 0,0 0 0,0 2 0,-52 25 0,-293 175 0,327-177 0,1 3 0,2 1 0,-64 69 0,87-81 0,0 1 0,2 0 0,0 2 0,2 0 0,-22 50 0,-47 157 0,45-114 0,8-33 0,-31 91 0,52-140 0,1 0 0,-8 69 0,18-101 0,-1 1 0,1-1 0,0 1 0,0 0 0,1-1 0,0 1 0,0-1 0,1 0 0,-1 1 0,2-1 0,-1 0 0,0 0 0,1 0 0,0 0 0,1-1 0,-1 1 0,1-1 0,5 6 0,-2-5 0,-1 0 0,1-1 0,1 0 0,-1 0 0,0-1 0,1 0 0,0 0 0,0-1 0,0 0 0,1 0 0,-1-1 0,1 0 0,8 0 0,48 5 0,-1-3 0,87-7 0,-127 1 0,1 0 0,-1-2 0,0-1 0,0-1 0,0-1 0,-1-1 0,0-2 0,0 0 0,30-18 0,-10-1 0,0-2 0,-2-1 0,52-54 0,504-522 0,-578 587 0,-2 0 0,0-1 0,-1-1 0,-1-1 0,-2 0 0,0-1 0,-1 0 0,-2-1 0,-1-1 0,10-42 0,-10 32 60,6-62 0,-14 87-209,0 0 1,-1 0-1,0-1 1,-1 1-1,-1 0 1,0 0-1,0 0 1,-1 0-1,-6-14 1,-4 2-6678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7:30.44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2481 132 24575,'0'-2'0,"-1"1"0,0-1 0,1 1 0,-1-1 0,0 1 0,0 0 0,1-1 0,-1 1 0,0 0 0,0 0 0,-1 0 0,1 0 0,0 0 0,0 0 0,0 0 0,-1 0 0,1 0 0,-1 0 0,-2 0 0,-33-15 0,33 14 0,-33-9 0,1 1 0,-51-6 0,-5-2 0,31 6 0,-1 2 0,-79-1 0,-127 10 0,146 3 0,25-2 0,1 5 0,-1 5 0,2 3 0,-1 5 0,-93 30 0,163-38 0,0 1 0,0 1 0,1 1 0,1 1 0,-38 28 0,27-13 0,1 1 0,-52 59 0,58-52 0,2 2 0,1 1 0,-28 63 0,12-23 0,-41 58 0,-34 69 0,108-190 0,-78 187 0,79-180 0,0 1 0,1 0 0,1 0 0,2 0 0,0 0 0,2 44 0,2-57 0,1 0 0,0 0 0,0 0 0,1 0 0,1-1 0,0 1 0,0-1 0,1 0 0,1-1 0,-1 1 0,2-1 0,0 0 0,0 0 0,1-1 0,0 0 0,11 10 0,-8-10 0,1 0 0,0-1 0,0 0 0,1-1 0,0 0 0,0-1 0,1-1 0,0 0 0,0-1 0,0 0 0,0-1 0,0 0 0,16 0 0,8-3 0,-1-1 0,1-2 0,-1-1 0,0-2 0,0-2 0,0-1 0,-1-2 0,-1-1 0,0-2 0,47-26 0,2-7 0,-2-5 0,138-113 0,-173 128 0,38-32 0,132-137 0,-196 183 0,0-1 0,-2-2 0,-1 0 0,-1 0 0,-1-2 0,-2 0 0,0-1 0,-2 0 0,-2-1 0,13-52 0,-20 60-341,-1-1 0,-1 1-1,-3-33 1,-3-5-6485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7:32.69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813 199 24575,'0'-2'0,"0"0"0,-1 0 0,1 0 0,-1 0 0,0 0 0,1 0 0,-1 0 0,0 0 0,0 0 0,0 0 0,-1 0 0,1 1 0,0-1 0,0 0 0,-1 1 0,-1-2 0,-30-22 0,24 19 0,-22-13 0,-2 1 0,0 1 0,-1 2 0,0 2 0,-1 1 0,-1 1 0,0 3 0,0 0 0,-47-2 0,79 9 0,-14-1 0,1 1 0,0 1 0,-18 2 0,30-2 0,-1 1 0,1 1 0,-1-1 0,1 1 0,-1 0 0,1 0 0,0 0 0,0 1 0,0 0 0,0 0 0,1 0 0,-1 1 0,-3 3 0,-13 14 0,1-1 0,1 2 0,0 1 0,2 0 0,1 1 0,1 1 0,1 1 0,1 0 0,-12 35 0,19-30 0,1-1 0,2 1 0,1 0 0,1 0 0,5 47 0,-2-4 0,-1-22 0,5 118 0,-3-141 0,1-1 0,2 0 0,1 0 0,11 28 0,-7-27 0,2-1 0,1-1 0,1 0 0,2-1 0,0-1 0,1 0 0,2-2 0,1 0 0,35 31 0,-51-50 0,0 0 0,0 0 0,0-1 0,1 0 0,-1 0 0,1 0 0,0 0 0,0-1 0,0 0 0,0 0 0,0-1 0,1 0 0,-1 0 0,0 0 0,1-1 0,9 0 0,-7-1 0,0-1 0,0-1 0,0 1 0,-1-1 0,1 0 0,-1-1 0,0 0 0,0-1 0,0 1 0,10-9 0,6-8 0,0-1 0,-2-1 0,0-1 0,-2-1 0,24-37 0,-29 38 0,-1-1 0,-1-1 0,19-54 0,15-86 0,-31 101 0,4-19 0,-4 0 0,-4-2 0,-4 0 0,-3 0 0,-9-123 0,-2 166-1365,-3 13-5461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8:03.388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873 155 24575,'-1'-2'0,"1"1"0,-1-1 0,0 0 0,1 1 0,-1-1 0,0 1 0,0-1 0,0 1 0,0 0 0,0-1 0,0 1 0,0 0 0,0-1 0,-1 1 0,1 0 0,0 0 0,-1 0 0,1 0 0,-4-1 0,-30-14 0,-19-6 0,-79-46 0,128 66 0,1-1 0,-1 1 0,0 0 0,0 0 0,0 0 0,0 1 0,0-1 0,0 1 0,0 0 0,0 1 0,-1 0 0,1-1 0,0 2 0,0-1 0,-10 2 0,8 0 0,0 1 0,0 0 0,0 0 0,0 1 0,1-1 0,-1 1 0,1 1 0,0-1 0,0 1 0,-6 8 0,-21 18 0,2-1 0,1 1 0,-33 43 0,32-32 0,1 2 0,2 0 0,3 2 0,1 1 0,-24 68 0,23-38 0,-38 132 0,54-171 0,2 0 0,2 0 0,-1 66 0,5-63 0,2 46 0,0-78 0,0 0 0,0-1 0,1 0 0,0 1 0,1-1 0,0 0 0,6 13 0,-6-17 0,0 1 0,1-1 0,0 0 0,0 0 0,0 0 0,0-1 0,1 1 0,0-1 0,-1 0 0,1-1 0,0 1 0,0-1 0,0 0 0,1 0 0,9 2 0,9 2 0,0-2 0,29 2 0,-45-5 0,33 0 0,0-1 0,0-2 0,0-2 0,-1-2 0,0-1 0,0-2 0,0-2 0,-1-2 0,60-28 0,-74 29 0,-1-2 0,0 0 0,-1-1 0,-1-2 0,0 0 0,-1-1 0,-1-1 0,-1-1 0,-1-1 0,-1-1 0,0 0 0,-2-1 0,-1-1 0,20-42 0,71-195 0,-70 170 0,-22 58 0,-2 0 0,-1 0 0,-1-1 0,5-55 0,-12 74 0,-2 0 0,0-1 0,0 1 0,-2 0 0,0 0 0,0 0 0,-2 0 0,1 0 0,-2 0 0,0 1 0,-1 0 0,-15-26 0,9 21-455,-1 2 0,-16-17 0,-30-26-6371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1:25:14.0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465 1030 24575,'-1'-6'0,"-1"1"0,1 0 0,-1 0 0,0 0 0,0 0 0,-1 0 0,1 0 0,-7-8 0,-6-12 0,-3-9 0,-1 1 0,-41-52 0,34 51 0,-39-70 0,54 82 0,-2-3 0,1-1 0,-18-52 0,28 70 0,0-1 0,1 0 0,-1 1 0,2-1 0,-1 0 0,1 0 0,0 0 0,1 1 0,0-1 0,1 0 0,0 1 0,0-1 0,6-15 0,5-4 0,1-1 0,1 2 0,1 0 0,25-32 0,-29 45 0,-1 2 0,2 0 0,0 0 0,0 1 0,1 0 0,0 2 0,1-1 0,0 2 0,24-11 0,8-1 0,63-24 0,-95 39 0,1 1 0,-1 0 0,1 1 0,-1 1 0,23 0 0,-31 2 0,1 1 0,0 0 0,0 1 0,-1 0 0,1 0 0,-1 1 0,0 0 0,11 6 0,55 36 0,-49-29 0,9 5 0,79 56 0,-96-65 0,-1 1 0,-1 1 0,0 0 0,22 30 0,-14-14 0,0 0 0,20 37 0,-37-56 0,1 0 0,-2 0 0,1 1 0,-2-1 0,1 1 0,-2 0 0,3 20 0,-4 1 0,-1 0 0,-2 1 0,-1-1 0,-12 51 0,-46 130 0,54-198 0,0-1 0,0 1 0,-2-1 0,0 0 0,0-1 0,-1 0 0,-1-1 0,-1 0 0,0-1 0,0 0 0,-1 0 0,0-2 0,-1 1 0,-17 8 0,8-6 0,-1 0 0,0-2 0,-1-1 0,-1 0 0,0-2 0,0-1 0,0-1 0,-38 3 0,45-9 0,0 0 0,0-1 0,0-1 0,0 0 0,0-2 0,1 0 0,-1-1 0,1-1 0,0-1 0,1 0 0,-1-1 0,-24-17 0,-9-9 0,1-3 0,-68-64 0,-54-70-1365,103 95-5461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8:04.973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581 2 24575,'-24'0'0,"-4"-1"0,-49 6 0,68-4 0,0 0 0,1 1 0,-1 0 0,0 1 0,1 0 0,-1 1 0,1-1 0,0 2 0,0-1 0,-10 8 0,-11 16 0,0 1 0,2 2 0,1 0 0,-40 68 0,56-85 0,-4 9 0,2 0 0,-13 35 0,2-6 0,7-17 0,1 1 0,3 1 0,0 0 0,2 1 0,2 0 0,2 1 0,1-1 0,1 71 0,5-94 0,5 90 0,-4-92 0,1-1 0,0 1 0,0-1 0,2 0 0,-1 0 0,9 15 0,-3-10 0,1 0 0,1 0 0,0-1 0,1 0 0,26 23 0,-30-31 0,0-1 0,0 1 0,1-2 0,0 0 0,1 0 0,-1 0 0,1-2 0,0 1 0,0-1 0,1-1 0,11 2 0,-6-2 0,-1-2 0,1 0 0,0-1 0,0-1 0,-1 0 0,1-2 0,-1 0 0,1 0 0,-1-1 0,0-2 0,0 1 0,-1-2 0,0 0 0,0 0 0,0-2 0,-1 0 0,-1 0 0,1-2 0,-2 1 0,1-2 0,-1 0 0,-1 0 0,12-18 0,7-10 0,-10 15 0,-1-2 0,26-48 0,-15 17 0,-17 32 0,0 1 0,-1-2 0,8-29 0,28-151 0,-43 172 0,0 1 0,-3-1 0,-1 0 0,-4-38 0,3 68-136,-1 0-1,0 0 1,0 1-1,-1-1 1,1 0-1,-1 1 1,0 0-1,0-1 0,-4-4 1,-8-10-6690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8:07.200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1829 165 24575,'-3'-3'0,"-1"0"0,1 1 0,-1 0 0,0 0 0,0 0 0,0 0 0,0 1 0,-8-3 0,-5-1 0,-108-36 0,-179-35 0,271 69 0,-1 1 0,0 2 0,-69 0 0,92 4 0,-1 2 0,0-1 0,1 2 0,-1-1 0,1 2 0,0-1 0,0 2 0,0-1 0,0 2 0,1-1 0,0 1 0,0 1 0,0 0 0,1 0 0,-10 10 0,4-2 0,-2-2 0,1 0 0,-1-1 0,-1-1 0,0 0 0,-24 9 0,-123 42 0,71-30 0,-117 54 0,175-68 0,0 1 0,2 1 0,-55 44 0,78-54 0,0 1 0,1 1 0,0 0 0,0 0 0,1 0 0,1 1 0,0 1 0,1-1 0,1 1 0,0 1 0,-7 23 0,2 7 0,2 0 0,-5 71 0,11-75 0,1-1 0,2 1 0,2 0 0,2-1 0,15 67 0,-15-89 0,1 0 0,1 0 0,1-1 0,0 1 0,1-1 0,1-1 0,0 0 0,1 0 0,1-1 0,1 0 0,0-1 0,1 0 0,0-1 0,26 20 0,-24-24 0,1-1 0,-1-1 0,1 0 0,1-1 0,-1 0 0,1-2 0,0 0 0,28 3 0,9-3 0,77-2 0,-80-4 0,0-3 0,-1-2 0,0-2 0,0-2 0,-1-2 0,-1-2 0,0-3 0,-1-1 0,-1-3 0,-1-1 0,-1-3 0,-1-1 0,-2-3 0,49-43 0,-71 54 0,-2 0 0,0-1 0,-2-1 0,0-1 0,-1 0 0,-1-1 0,-1 0 0,13-39 0,3-22 0,20-104 0,-20 70 0,-1 20 0,-7 29 0,18-115 0,-37 179 0,-1 0 0,1-1 0,-1 1 0,0 0 0,-1 0 0,1-1 0,-1 1 0,0 0 0,0 0 0,0 0 0,-4-8 0,3 10 0,-1-1 0,1 1 0,-1-1 0,1 1 0,-1 0 0,0 0 0,-1 0 0,1 1 0,0-1 0,-1 1 0,0 0 0,1 0 0,-1 0 0,-7-3 0,-40-11-1365,-1 4-5461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2T04:28:12.25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872 1 24575,'-24'1'0,"0"2"0,1 0 0,0 2 0,-1 0 0,2 2 0,-1 0 0,1 2 0,0 0 0,1 2 0,0 0 0,-30 22 0,-7 9 0,3 3 0,-79 82 0,-36 54 0,147-154 0,2 0 0,1 2 0,1 1 0,-25 53 0,38-69 0,1 0 0,1 0 0,0 0 0,1 0 0,1 0 0,0 1 0,1-1 0,0 1 0,1-1 0,1 1 0,0-1 0,4 19 0,-2-22 0,1 1 0,0-1 0,0 1 0,1-1 0,1 0 0,0-1 0,0 0 0,1 0 0,0 0 0,1-1 0,0 0 0,1 0 0,-1-1 0,2 0 0,10 8 0,17 7 0,0-1 0,1-2 0,1-2 0,1-1 0,46 12 0,-25-12 0,1-3 0,117 11 0,214-20 0,-372-6 0,-1-1 0,1 0 0,-1-2 0,0-1 0,-1 0 0,1-1 0,-1-2 0,33-16 0,-37 15 0,0-1 0,-1 0 0,0-1 0,-1-1 0,0 0 0,-1-1 0,0-1 0,-1 0 0,0 0 0,12-23 0,-10 11 0,0 0 0,-2-1 0,13-49 0,13-91 0,-26 114 0,25-153 0,-30 160 0,-2 0 0,-4-70 0,0 112 0,-1 0 0,1-1 0,-1 1 0,-1 0 0,1 0 0,-1 0 0,1 0 0,-1 0 0,0 0 0,0 0 0,-1 1 0,1-1 0,-1 1 0,0 0 0,0-1 0,0 1 0,-5-4 0,-6-2 0,1 0 0,-2 1 0,-20-10 0,-1 0 0,13 4-682,-37-27-1,29 14-6143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5:49.1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0 197,'430'-98,"-382"87,1 2,0 2,0 3,1 1,51 5,-81-3,-1-1,0 0,28-8,-24 4,40-3,-25 7,-17 2,0-2,0 0,25-6,-14 1,-1 1,1 1,34 1,100 5,-61 1,23-2,-101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5:53.0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1 101,'10'-1,"0"0,0 0,0-1,9-3,21-4,674-63,10 62,-515 13,-186-3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5:54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1 176,'580'-26,"-112"-21,-19 1,-208 7,-226 36,14-4,-5-1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6:03.97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1 112,'107'2,"0"4,170 32,-190-26,0-4,154-6,-148-3,823 0,-828-2,121-19,84-31,-180 31,-85 17,272-58,-264 53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6:05.42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0 257,'724'-18,"-530"5,416-30,-3-31,-385 45,89-18,-175 19,-105 24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6:10.6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0,'52'15,"107"14,-93-19,97 12,1-8,170-6,-328-8,50-1,103-13,-22-8,0 5,175 3,290 16,-574-2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2:57:01.164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1 196,'65'-3,"120"-19,-89 8,304-50,243-27,-372 89,-131 5,-112-3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33.5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71,'5'0,"15"-4,8-2,5-5,1 1,-1 1,-5-3,0 2,-3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09:31.9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65,'572'-17,"-81"1,-358 18,92-4,-129-13,-64 9,60-5,96 11,-158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09:33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65,'37'-7,"-8"1,324-21,-262 23,1174-16,-1038 20,-203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09:40.05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0,'266'2,"495"68,-706-61,-3-2,0 3,89 29,-118-32,0-2,0 0,0-1,0-2,0 0,34-3,-36 0,0 1,-1 0,1 2,-1 0,1 2,-1 0,0 1,25 10,-25-4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09:41.515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0,'186'0,"764"6,-4 39,-580-31,-341-15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10:13.40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34,'552'19,"80"-5,-429-15,-172-1,0-1,38-8,-35 4,55-3,85 12,70-4,-144-13,-66 8,57-3,221 10,-142 1,-158-1,-1 0,0 1,0 0,0 1,0 0,0 1,0 0,-1 0,13 7,-2 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10:15.16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1 251,'38'-16,"1"2,1 2,0 2,0 1,44-3,423-39,-289 49,-1-1,45-37,-163 21,-37 8,-13 1,0 2,75-2,-106 9,1-1,0-1,31-9,-28 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12T03:10:43.41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1 197,'557'-63,"-98"8,151-16,-489 64,122 8,-77 2,251-3,-389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21:25:34.9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0 111,'1'-2,"0"0,0 1,0-1,0 1,0-1,0 1,0 0,1-1,-1 1,0 0,1 0,-1 0,1 0,-1 0,1 0,0 1,-1-1,1 0,0 1,0-1,-1 1,4-1,-1 0,47-12,0 2,74-6,48-10,-143 21,1 2,0 0,34 2,-42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35D83-AFB7-4B7F-86CC-152000E1F677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FA186-02F2-4814-8518-66EC8450C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FA186-02F2-4814-8518-66EC8450C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4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9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3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4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0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2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3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62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43.png"/><Relationship Id="rId18" Type="http://schemas.openxmlformats.org/officeDocument/2006/relationships/customXml" Target="../ink/ink31.xml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customXml" Target="../ink/ink28.xml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27.xml"/><Relationship Id="rId19" Type="http://schemas.openxmlformats.org/officeDocument/2006/relationships/image" Target="../media/image46.png"/><Relationship Id="rId4" Type="http://schemas.openxmlformats.org/officeDocument/2006/relationships/customXml" Target="../ink/ink24.xml"/><Relationship Id="rId9" Type="http://schemas.openxmlformats.org/officeDocument/2006/relationships/image" Target="../media/image41.png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9.png"/><Relationship Id="rId5" Type="http://schemas.openxmlformats.org/officeDocument/2006/relationships/image" Target="../media/image5.sv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openxmlformats.org/officeDocument/2006/relationships/image" Target="../media/image5.sv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51.png"/><Relationship Id="rId4" Type="http://schemas.openxmlformats.org/officeDocument/2006/relationships/image" Target="../media/image4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4.png"/><Relationship Id="rId18" Type="http://schemas.openxmlformats.org/officeDocument/2006/relationships/customXml" Target="../ink/ink35.xml"/><Relationship Id="rId26" Type="http://schemas.openxmlformats.org/officeDocument/2006/relationships/customXml" Target="../ink/ink39.xml"/><Relationship Id="rId3" Type="http://schemas.openxmlformats.org/officeDocument/2006/relationships/image" Target="../media/image36.svg"/><Relationship Id="rId21" Type="http://schemas.openxmlformats.org/officeDocument/2006/relationships/image" Target="../media/image57.png"/><Relationship Id="rId7" Type="http://schemas.openxmlformats.org/officeDocument/2006/relationships/image" Target="../media/image5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2" Type="http://schemas.openxmlformats.org/officeDocument/2006/relationships/image" Target="../media/image35.png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2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5" Type="http://schemas.openxmlformats.org/officeDocument/2006/relationships/image" Target="../media/image7.svg"/><Relationship Id="rId15" Type="http://schemas.openxmlformats.org/officeDocument/2006/relationships/image" Target="../media/image540.png"/><Relationship Id="rId23" Type="http://schemas.openxmlformats.org/officeDocument/2006/relationships/image" Target="../media/image58.png"/><Relationship Id="rId28" Type="http://schemas.openxmlformats.org/officeDocument/2006/relationships/customXml" Target="../ink/ink40.xml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" Type="http://schemas.openxmlformats.org/officeDocument/2006/relationships/image" Target="../media/image6.png"/><Relationship Id="rId9" Type="http://schemas.openxmlformats.org/officeDocument/2006/relationships/image" Target="../media/image2.sv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60.png"/><Relationship Id="rId30" Type="http://schemas.openxmlformats.org/officeDocument/2006/relationships/customXml" Target="../ink/ink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6.png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" Type="http://schemas.openxmlformats.org/officeDocument/2006/relationships/image" Target="../media/image36.svg"/><Relationship Id="rId21" Type="http://schemas.openxmlformats.org/officeDocument/2006/relationships/image" Target="../media/image71.png"/><Relationship Id="rId7" Type="http://schemas.openxmlformats.org/officeDocument/2006/relationships/image" Target="../media/image5.sv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2" Type="http://schemas.openxmlformats.org/officeDocument/2006/relationships/image" Target="../media/image35.png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4.png"/><Relationship Id="rId24" Type="http://schemas.openxmlformats.org/officeDocument/2006/relationships/customXml" Target="../ink/ink48.xml"/><Relationship Id="rId5" Type="http://schemas.openxmlformats.org/officeDocument/2006/relationships/image" Target="../media/image7.sv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50.xml"/><Relationship Id="rId10" Type="http://schemas.openxmlformats.org/officeDocument/2006/relationships/image" Target="../media/image51.png"/><Relationship Id="rId19" Type="http://schemas.openxmlformats.org/officeDocument/2006/relationships/image" Target="../media/image70.png"/><Relationship Id="rId4" Type="http://schemas.openxmlformats.org/officeDocument/2006/relationships/image" Target="../media/image6.png"/><Relationship Id="rId9" Type="http://schemas.openxmlformats.org/officeDocument/2006/relationships/image" Target="../media/image2.svg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8.png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" Type="http://schemas.openxmlformats.org/officeDocument/2006/relationships/image" Target="../media/image36.svg"/><Relationship Id="rId21" Type="http://schemas.openxmlformats.org/officeDocument/2006/relationships/image" Target="../media/image83.png"/><Relationship Id="rId7" Type="http://schemas.openxmlformats.org/officeDocument/2006/relationships/image" Target="../media/image5.sv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image" Target="../media/image35.png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6.png"/><Relationship Id="rId24" Type="http://schemas.openxmlformats.org/officeDocument/2006/relationships/customXml" Target="../ink/ink56.xml"/><Relationship Id="rId5" Type="http://schemas.openxmlformats.org/officeDocument/2006/relationships/image" Target="../media/image7.sv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58.xml"/><Relationship Id="rId10" Type="http://schemas.openxmlformats.org/officeDocument/2006/relationships/image" Target="../media/image67.png"/><Relationship Id="rId19" Type="http://schemas.openxmlformats.org/officeDocument/2006/relationships/image" Target="../media/image82.png"/><Relationship Id="rId4" Type="http://schemas.openxmlformats.org/officeDocument/2006/relationships/image" Target="../media/image6.png"/><Relationship Id="rId9" Type="http://schemas.openxmlformats.org/officeDocument/2006/relationships/image" Target="../media/image2.svg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advice/1/what-some-current-challenges-limitations" TargetMode="External"/><Relationship Id="rId2" Type="http://schemas.openxmlformats.org/officeDocument/2006/relationships/hyperlink" Target="https://www.quora.com/What-are-the-pros-and-cons-of-LDA-and-NMF-in-topic-modeling-Under-what-situations-should-we-choose-LDA-or-NMF-Is-there-comparison-of-two-techniques-in-topic-model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s://www.quora.com/Why-is-my-LDA-topic-changing-at-every-run-of-the-algorithm" TargetMode="External"/><Relationship Id="rId4" Type="http://schemas.openxmlformats.org/officeDocument/2006/relationships/hyperlink" Target="https://towardsdatascience.com/latent-dirichlet-allocation-lda-9d1cd064ffa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lteryx.com/t5/Data-Science/Getting-to-the-Point-with-Topic-Modeling-Part-3-Interpreting-the/ba-p/614992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lteryx.com/t5/Data-Science/Getting-to-the-Point-with-Topic-Modeling-Part-3-Interpreting-the/ba-p/614992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customXml" Target="../ink/ink60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customXml" Target="../ink/ink59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ataknowsall.com/blog/topicmodel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4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5" Type="http://schemas.openxmlformats.org/officeDocument/2006/relationships/image" Target="../media/image100.png"/><Relationship Id="rId4" Type="http://schemas.openxmlformats.org/officeDocument/2006/relationships/customXml" Target="../ink/ink62.xml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customXml" Target="../ink/ink70.xml"/><Relationship Id="rId17" Type="http://schemas.openxmlformats.org/officeDocument/2006/relationships/image" Target="../media/image110.png"/><Relationship Id="rId2" Type="http://schemas.openxmlformats.org/officeDocument/2006/relationships/customXml" Target="../ink/ink65.xml"/><Relationship Id="rId16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5" Type="http://schemas.openxmlformats.org/officeDocument/2006/relationships/image" Target="../media/image109.png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106.png"/><Relationship Id="rId14" Type="http://schemas.openxmlformats.org/officeDocument/2006/relationships/customXml" Target="../ink/ink7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98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111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112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113.pn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6.png"/><Relationship Id="rId18" Type="http://schemas.openxmlformats.org/officeDocument/2006/relationships/customXml" Target="../ink/ink77.xml"/><Relationship Id="rId3" Type="http://schemas.openxmlformats.org/officeDocument/2006/relationships/image" Target="../media/image2.svg"/><Relationship Id="rId21" Type="http://schemas.openxmlformats.org/officeDocument/2006/relationships/image" Target="../media/image120.png"/><Relationship Id="rId7" Type="http://schemas.openxmlformats.org/officeDocument/2006/relationships/image" Target="../media/image5.svg"/><Relationship Id="rId12" Type="http://schemas.openxmlformats.org/officeDocument/2006/relationships/customXml" Target="../ink/ink74.xml"/><Relationship Id="rId17" Type="http://schemas.openxmlformats.org/officeDocument/2006/relationships/image" Target="../media/image118.png"/><Relationship Id="rId2" Type="http://schemas.openxmlformats.org/officeDocument/2006/relationships/image" Target="../media/image1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5.png"/><Relationship Id="rId5" Type="http://schemas.openxmlformats.org/officeDocument/2006/relationships/image" Target="../media/image36.sv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10" Type="http://schemas.openxmlformats.org/officeDocument/2006/relationships/customXml" Target="../ink/ink73.xml"/><Relationship Id="rId19" Type="http://schemas.openxmlformats.org/officeDocument/2006/relationships/image" Target="../media/image119.png"/><Relationship Id="rId4" Type="http://schemas.openxmlformats.org/officeDocument/2006/relationships/image" Target="../media/image35.png"/><Relationship Id="rId9" Type="http://schemas.openxmlformats.org/officeDocument/2006/relationships/image" Target="../media/image7.svg"/><Relationship Id="rId14" Type="http://schemas.openxmlformats.org/officeDocument/2006/relationships/customXml" Target="../ink/ink75.xml"/><Relationship Id="rId22" Type="http://schemas.openxmlformats.org/officeDocument/2006/relationships/customXml" Target="../ink/ink7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3.png"/><Relationship Id="rId18" Type="http://schemas.openxmlformats.org/officeDocument/2006/relationships/customXml" Target="../ink/ink84.xml"/><Relationship Id="rId3" Type="http://schemas.openxmlformats.org/officeDocument/2006/relationships/image" Target="../media/image2.svg"/><Relationship Id="rId21" Type="http://schemas.openxmlformats.org/officeDocument/2006/relationships/image" Target="../media/image127.png"/><Relationship Id="rId7" Type="http://schemas.openxmlformats.org/officeDocument/2006/relationships/image" Target="../media/image5.svg"/><Relationship Id="rId12" Type="http://schemas.openxmlformats.org/officeDocument/2006/relationships/customXml" Target="../ink/ink81.xml"/><Relationship Id="rId17" Type="http://schemas.openxmlformats.org/officeDocument/2006/relationships/image" Target="../media/image125.png"/><Relationship Id="rId2" Type="http://schemas.openxmlformats.org/officeDocument/2006/relationships/image" Target="../media/image1.png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2.png"/><Relationship Id="rId5" Type="http://schemas.openxmlformats.org/officeDocument/2006/relationships/image" Target="../media/image36.svg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10" Type="http://schemas.openxmlformats.org/officeDocument/2006/relationships/customXml" Target="../ink/ink80.xml"/><Relationship Id="rId19" Type="http://schemas.openxmlformats.org/officeDocument/2006/relationships/image" Target="../media/image126.png"/><Relationship Id="rId4" Type="http://schemas.openxmlformats.org/officeDocument/2006/relationships/image" Target="../media/image35.png"/><Relationship Id="rId9" Type="http://schemas.openxmlformats.org/officeDocument/2006/relationships/image" Target="../media/image7.svg"/><Relationship Id="rId14" Type="http://schemas.openxmlformats.org/officeDocument/2006/relationships/customXml" Target="../ink/ink82.xml"/><Relationship Id="rId22" Type="http://schemas.openxmlformats.org/officeDocument/2006/relationships/customXml" Target="../ink/ink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0.png"/><Relationship Id="rId3" Type="http://schemas.openxmlformats.org/officeDocument/2006/relationships/image" Target="../media/image28.png"/><Relationship Id="rId7" Type="http://schemas.openxmlformats.org/officeDocument/2006/relationships/image" Target="../media/image170.png"/><Relationship Id="rId12" Type="http://schemas.openxmlformats.org/officeDocument/2006/relationships/customXml" Target="../ink/ink5.xml"/><Relationship Id="rId17" Type="http://schemas.openxmlformats.org/officeDocument/2006/relationships/image" Target="../media/image220.png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90.png"/><Relationship Id="rId5" Type="http://schemas.openxmlformats.org/officeDocument/2006/relationships/image" Target="../media/image160.png"/><Relationship Id="rId15" Type="http://schemas.openxmlformats.org/officeDocument/2006/relationships/image" Target="../media/image21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80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image" Target="../media/image240.png"/><Relationship Id="rId12" Type="http://schemas.openxmlformats.org/officeDocument/2006/relationships/customXml" Target="../ink/ink12.xml"/><Relationship Id="rId17" Type="http://schemas.openxmlformats.org/officeDocument/2006/relationships/image" Target="../media/image290.png"/><Relationship Id="rId2" Type="http://schemas.openxmlformats.org/officeDocument/2006/relationships/image" Target="../media/image3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60.png"/><Relationship Id="rId5" Type="http://schemas.openxmlformats.org/officeDocument/2006/relationships/image" Target="../media/image230.png"/><Relationship Id="rId15" Type="http://schemas.openxmlformats.org/officeDocument/2006/relationships/image" Target="../media/image28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50.png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340.png"/><Relationship Id="rId18" Type="http://schemas.openxmlformats.org/officeDocument/2006/relationships/customXml" Target="../ink/ink22.xml"/><Relationship Id="rId3" Type="http://schemas.openxmlformats.org/officeDocument/2006/relationships/image" Target="../media/image28.png"/><Relationship Id="rId21" Type="http://schemas.openxmlformats.org/officeDocument/2006/relationships/image" Target="../media/image38.png"/><Relationship Id="rId7" Type="http://schemas.openxmlformats.org/officeDocument/2006/relationships/image" Target="../media/image310.png"/><Relationship Id="rId12" Type="http://schemas.openxmlformats.org/officeDocument/2006/relationships/customXml" Target="../ink/ink19.xml"/><Relationship Id="rId17" Type="http://schemas.openxmlformats.org/officeDocument/2006/relationships/image" Target="../media/image360.png"/><Relationship Id="rId2" Type="http://schemas.openxmlformats.org/officeDocument/2006/relationships/image" Target="../media/image30.pn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330.png"/><Relationship Id="rId5" Type="http://schemas.openxmlformats.org/officeDocument/2006/relationships/image" Target="../media/image300.png"/><Relationship Id="rId15" Type="http://schemas.openxmlformats.org/officeDocument/2006/relationships/image" Target="../media/image350.png"/><Relationship Id="rId10" Type="http://schemas.openxmlformats.org/officeDocument/2006/relationships/customXml" Target="../ink/ink18.xml"/><Relationship Id="rId19" Type="http://schemas.openxmlformats.org/officeDocument/2006/relationships/image" Target="../media/image37.png"/><Relationship Id="rId4" Type="http://schemas.openxmlformats.org/officeDocument/2006/relationships/customXml" Target="../ink/ink15.xml"/><Relationship Id="rId9" Type="http://schemas.openxmlformats.org/officeDocument/2006/relationships/image" Target="../media/image320.png"/><Relationship Id="rId14" Type="http://schemas.openxmlformats.org/officeDocument/2006/relationships/customXml" Target="../ink/ink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19E07-E009-E8BE-19D0-F24FBD6CE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8681" y="1122363"/>
            <a:ext cx="4893617" cy="2387600"/>
          </a:xfrm>
        </p:spPr>
        <p:txBody>
          <a:bodyPr>
            <a:normAutofit/>
          </a:bodyPr>
          <a:lstStyle/>
          <a:p>
            <a:r>
              <a:rPr lang="en-US" dirty="0"/>
              <a:t>Wicked Movie Reviews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DFF51-C097-457F-980F-F5782D665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681" y="3602038"/>
            <a:ext cx="4893617" cy="1655762"/>
          </a:xfrm>
        </p:spPr>
        <p:txBody>
          <a:bodyPr>
            <a:normAutofit/>
          </a:bodyPr>
          <a:lstStyle/>
          <a:p>
            <a:r>
              <a:rPr lang="en-US" dirty="0"/>
              <a:t>Brian Pan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D0EEA0-F821-4F0C-B78E-25855FBB4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4548BC0-162E-4107-81DF-7389BF82F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2C5BC4-015B-41F9-B453-DBEC7124E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Film reel and slate">
            <a:extLst>
              <a:ext uri="{FF2B5EF4-FFF2-40B4-BE49-F238E27FC236}">
                <a16:creationId xmlns:a16="http://schemas.microsoft.com/office/drawing/2014/main" id="{56B85896-7ED4-3552-35B8-CF98DE2B1C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97" r="26453" b="1"/>
          <a:stretch/>
        </p:blipFill>
        <p:spPr>
          <a:xfrm>
            <a:off x="8764800" y="10"/>
            <a:ext cx="3427200" cy="34271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6650AA-9995-401C-A354-276AB7A38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26F328A-7115-49F4-83C9-F86F47F84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50" y="3431700"/>
            <a:ext cx="3429000" cy="3429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0A4853-EC6F-4CC5-A9EC-F91612C63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F2AA3CE-B974-48CA-96E0-5573A78E3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7754" y="342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7DE8-E135-EB9F-0CBD-67E356E8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- Positive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F580D-1C56-9045-AFB3-5961DD7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97" y="1835653"/>
            <a:ext cx="5444993" cy="34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4EFC-5C6A-E29C-B5D7-BB62C137A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6" y="1835653"/>
            <a:ext cx="5244226" cy="33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12E835-B583-92D2-0BB8-2FFD51AC3F56}"/>
                  </a:ext>
                </a:extLst>
              </p14:cNvPr>
              <p14:cNvContentPartPr/>
              <p14:nvPr/>
            </p14:nvContentPartPr>
            <p14:xfrm>
              <a:off x="11205850" y="5038445"/>
              <a:ext cx="1292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12E835-B583-92D2-0BB8-2FFD51AC3F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52210" y="4930445"/>
                <a:ext cx="23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ABAAA4-95D1-1D58-CDCB-422BEF4E3680}"/>
                  </a:ext>
                </a:extLst>
              </p14:cNvPr>
              <p14:cNvContentPartPr/>
              <p14:nvPr/>
            </p14:nvContentPartPr>
            <p14:xfrm>
              <a:off x="1692130" y="4927565"/>
              <a:ext cx="189000" cy="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ABAAA4-95D1-1D58-CDCB-422BEF4E36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8490" y="4819565"/>
                <a:ext cx="296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4F1140-C05D-AC5A-CC76-76E0DEE32C3D}"/>
                  </a:ext>
                </a:extLst>
              </p14:cNvPr>
              <p14:cNvContentPartPr/>
              <p14:nvPr/>
            </p14:nvContentPartPr>
            <p14:xfrm>
              <a:off x="5427850" y="4921445"/>
              <a:ext cx="261360" cy="3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4F1140-C05D-AC5A-CC76-76E0DEE32C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73850" y="4813805"/>
                <a:ext cx="369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0D4385-B788-B7BC-51BA-61099626ED55}"/>
                  </a:ext>
                </a:extLst>
              </p14:cNvPr>
              <p14:cNvContentPartPr/>
              <p14:nvPr/>
            </p14:nvContentPartPr>
            <p14:xfrm>
              <a:off x="7246570" y="5091005"/>
              <a:ext cx="187560" cy="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0D4385-B788-B7BC-51BA-61099626ED5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92930" y="4983005"/>
                <a:ext cx="2952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C49F01-C434-930A-B4C4-AE7CE1F4EA17}"/>
                  </a:ext>
                </a:extLst>
              </p14:cNvPr>
              <p14:cNvContentPartPr/>
              <p14:nvPr/>
            </p14:nvContentPartPr>
            <p14:xfrm>
              <a:off x="1641010" y="4804085"/>
              <a:ext cx="354600" cy="37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C49F01-C434-930A-B4C4-AE7CE1F4EA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6690" y="4799765"/>
                <a:ext cx="3632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E488FE-61A7-7E3B-64FB-9741C9285DAE}"/>
                  </a:ext>
                </a:extLst>
              </p14:cNvPr>
              <p14:cNvContentPartPr/>
              <p14:nvPr/>
            </p14:nvContentPartPr>
            <p14:xfrm>
              <a:off x="5367370" y="4793285"/>
              <a:ext cx="362160" cy="313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E488FE-61A7-7E3B-64FB-9741C9285D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63050" y="4788965"/>
                <a:ext cx="3708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54CB21-E3B8-D976-647E-3E8F70660799}"/>
                  </a:ext>
                </a:extLst>
              </p14:cNvPr>
              <p14:cNvContentPartPr/>
              <p14:nvPr/>
            </p14:nvContentPartPr>
            <p14:xfrm>
              <a:off x="7245850" y="4929725"/>
              <a:ext cx="275760" cy="30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54CB21-E3B8-D976-647E-3E8F706607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41530" y="4925405"/>
                <a:ext cx="2844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9CC26-599C-2634-1A3F-297F27261320}"/>
                  </a:ext>
                </a:extLst>
              </p14:cNvPr>
              <p14:cNvContentPartPr/>
              <p14:nvPr/>
            </p14:nvContentPartPr>
            <p14:xfrm>
              <a:off x="11069050" y="4968965"/>
              <a:ext cx="323640" cy="27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9CC26-599C-2634-1A3F-297F272613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64730" y="4964645"/>
                <a:ext cx="332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1B8632-1BEF-BD1C-BFF7-086FFCE8FC2C}"/>
                  </a:ext>
                </a:extLst>
              </p14:cNvPr>
              <p14:cNvContentPartPr/>
              <p14:nvPr/>
            </p14:nvContentPartPr>
            <p14:xfrm>
              <a:off x="8900410" y="5048165"/>
              <a:ext cx="107640" cy="1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1B8632-1BEF-BD1C-BFF7-086FFCE8FC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46410" y="4940165"/>
                <a:ext cx="21528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146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82FEF-28CE-4C85-8082-13522F77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3046838" cy="3044952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6A1E6F-5F5A-4291-9D77-9276CB94B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3043354" cy="30449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3C1D6C-5CB6-42EB-9465-C2269B700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420" y="0"/>
            <a:ext cx="3046838" cy="30449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0E6FAD2-FC7E-4CE1-9C72-1502DE5D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420" y="0"/>
            <a:ext cx="3044952" cy="30449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2DAA78-650C-4202-95BC-3F7C16A49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791" y="0"/>
            <a:ext cx="3045239" cy="30449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7F28290-9D8B-4B81-91BC-1B9B508A5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078" y="0"/>
            <a:ext cx="3044952" cy="30449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84374-1FE2-475F-9F9C-4A7B2442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563" y="0"/>
            <a:ext cx="3048437" cy="3044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71F7400-BF0A-4618-B3AF-9DFECF7C5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7048" y="0"/>
            <a:ext cx="3044952" cy="30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E38E0-A86E-09FD-9E73-219C2E7F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51" y="147695"/>
            <a:ext cx="6160865" cy="1374781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/>
              <a:t>Topic Modeling vs </a:t>
            </a:r>
            <a:r>
              <a:rPr lang="en-US" sz="4400" dirty="0" err="1"/>
              <a:t>ngams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A641-4BBB-D38A-C843-8FD58C6BD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5218" y="2882096"/>
            <a:ext cx="6482453" cy="3975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999E77-8BA8-ACF9-4504-679628E8B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476"/>
            <a:ext cx="5400889" cy="46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5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82FEF-28CE-4C85-8082-13522F77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3046838" cy="3044952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6A1E6F-5F5A-4291-9D77-9276CB94B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3043354" cy="30449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3C1D6C-5CB6-42EB-9465-C2269B700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420" y="0"/>
            <a:ext cx="3046838" cy="30449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0E6FAD2-FC7E-4CE1-9C72-1502DE5D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420" y="0"/>
            <a:ext cx="3044952" cy="30449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2DAA78-650C-4202-95BC-3F7C16A49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791" y="0"/>
            <a:ext cx="3045239" cy="30449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7F28290-9D8B-4B81-91BC-1B9B508A5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078" y="0"/>
            <a:ext cx="3044952" cy="30449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84374-1FE2-475F-9F9C-4A7B2442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563" y="0"/>
            <a:ext cx="3048437" cy="3044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71F7400-BF0A-4618-B3AF-9DFECF7C5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7048" y="0"/>
            <a:ext cx="3044952" cy="30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E38E0-A86E-09FD-9E73-219C2E7F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51" y="147695"/>
            <a:ext cx="6160865" cy="1374781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/>
              <a:t>Topic Modeling vs </a:t>
            </a:r>
            <a:r>
              <a:rPr lang="en-US" sz="4400" dirty="0" err="1"/>
              <a:t>ngams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A641-4BBB-D38A-C843-8FD58C6BD1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0572" y="1818238"/>
            <a:ext cx="6482453" cy="3975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7A3F3-4445-49D3-D43C-A71EC03891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501688"/>
            <a:ext cx="5590572" cy="3627101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2B67CB-BDF4-1052-C291-8ACDD26DA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011467"/>
              </p:ext>
            </p:extLst>
          </p:nvPr>
        </p:nvGraphicFramePr>
        <p:xfrm>
          <a:off x="-7086" y="1501687"/>
          <a:ext cx="5560418" cy="500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0418">
                  <a:extLst>
                    <a:ext uri="{9D8B030D-6E8A-4147-A177-3AD203B41FA5}">
                      <a16:colId xmlns:a16="http://schemas.microsoft.com/office/drawing/2014/main" val="2139275906"/>
                    </a:ext>
                  </a:extLst>
                </a:gridCol>
              </a:tblGrid>
              <a:tr h="428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Qualities of Topic Modeling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440476"/>
                  </a:ext>
                </a:extLst>
              </a:tr>
              <a:tr h="974665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Two Visual Features: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Global Perspective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Conditional Distribution of Terms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700545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Selection of Topics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913298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Clustering Functionalities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402964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Dimension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375964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Ambiguity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93880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Bag of Words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050841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Extensive Pre-Processing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252790"/>
                  </a:ext>
                </a:extLst>
              </a:tr>
              <a:tr h="514498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Unsupervised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6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77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282FEF-28CE-4C85-8082-13522F77C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3046838" cy="3044952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6A1E6F-5F5A-4291-9D77-9276CB94B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" y="0"/>
            <a:ext cx="3043354" cy="30449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23C1D6C-5CB6-42EB-9465-C2269B700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420" y="0"/>
            <a:ext cx="3046838" cy="304495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0E6FAD2-FC7E-4CE1-9C72-1502DE5DE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0420" y="0"/>
            <a:ext cx="3044952" cy="30449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C2DAA78-650C-4202-95BC-3F7C16A49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791" y="0"/>
            <a:ext cx="3045239" cy="304495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7F28290-9D8B-4B81-91BC-1B9B508A5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8078" y="0"/>
            <a:ext cx="3044952" cy="30449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84374-1FE2-475F-9F9C-4A7B24423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563" y="0"/>
            <a:ext cx="3048437" cy="3044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71F7400-BF0A-4618-B3AF-9DFECF7C5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7048" y="0"/>
            <a:ext cx="3044952" cy="30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E38E0-A86E-09FD-9E73-219C2E7F9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251" y="147695"/>
            <a:ext cx="6160865" cy="1374781"/>
          </a:xfrm>
          <a:solidFill>
            <a:schemeClr val="accent1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/>
              <a:t>Topic Modeling vs </a:t>
            </a:r>
            <a:r>
              <a:rPr lang="en-US" sz="4400" dirty="0" err="1"/>
              <a:t>ngams</a:t>
            </a:r>
            <a:endParaRPr lang="en-US" sz="4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2B67CB-BDF4-1052-C291-8ACDD26DA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468765"/>
              </p:ext>
            </p:extLst>
          </p:nvPr>
        </p:nvGraphicFramePr>
        <p:xfrm>
          <a:off x="5590572" y="1501688"/>
          <a:ext cx="6160866" cy="3788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0866">
                  <a:extLst>
                    <a:ext uri="{9D8B030D-6E8A-4147-A177-3AD203B41FA5}">
                      <a16:colId xmlns:a16="http://schemas.microsoft.com/office/drawing/2014/main" val="2139275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Qualities of n-grams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440476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Simple Visual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91213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Easy to interpret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961352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Captures context at the local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77393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Robust to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18601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Less technical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23750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Visible Collocations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784203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Idiomatic Expressions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519758"/>
                  </a:ext>
                </a:extLst>
              </a:tr>
              <a:tr h="38160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Lack of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99643"/>
                  </a:ext>
                </a:extLst>
              </a:tr>
              <a:tr h="37007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No dimension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03268"/>
                  </a:ext>
                </a:extLst>
              </a:tr>
            </a:tbl>
          </a:graphicData>
        </a:graphic>
      </p:graphicFrame>
      <p:sp>
        <p:nvSpPr>
          <p:cNvPr id="4" name="Star: 5 Points 3">
            <a:extLst>
              <a:ext uri="{FF2B5EF4-FFF2-40B4-BE49-F238E27FC236}">
                <a16:creationId xmlns:a16="http://schemas.microsoft.com/office/drawing/2014/main" id="{B3726BDA-B0F9-7A40-089A-8E51AA6F373B}"/>
              </a:ext>
            </a:extLst>
          </p:cNvPr>
          <p:cNvSpPr/>
          <p:nvPr/>
        </p:nvSpPr>
        <p:spPr>
          <a:xfrm rot="19800000">
            <a:off x="9416500" y="1308345"/>
            <a:ext cx="428263" cy="428263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7CEEABB-8464-4764-DC22-C001C03D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0" y="1501688"/>
            <a:ext cx="5177797" cy="45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4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08F420-6979-5F36-0E1B-77F35220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1"/>
            <a:ext cx="4114800" cy="701364"/>
          </a:xfrm>
        </p:spPr>
        <p:txBody>
          <a:bodyPr anchor="b">
            <a:normAutofit/>
          </a:bodyPr>
          <a:lstStyle/>
          <a:p>
            <a:r>
              <a:rPr lang="en-US" sz="4400" dirty="0"/>
              <a:t>Unigrams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1DE1A-F39F-46D4-BA9A-9DAB77A4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103" y="478918"/>
            <a:ext cx="2943695" cy="29436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C851273-7FAC-413A-B5CA-083F7AECD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185" y="476600"/>
            <a:ext cx="2943695" cy="29436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105A24-81C0-4B45-99A5-311F3B74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3421068"/>
            <a:ext cx="2945241" cy="29452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B21356-601F-4761-B3FB-16E3D4A5C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558" y="3421068"/>
            <a:ext cx="2945241" cy="294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04EF464-0C9E-4D7E-B8B3-865285819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185" y="3429382"/>
            <a:ext cx="2943695" cy="29436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B872FB-9048-4804-BA13-DB2AF3C8D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1650" y="3422613"/>
            <a:ext cx="2943695" cy="29436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F03D7E1-8E81-4C67-A6E3-DECA92FDF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1650" y="490075"/>
            <a:ext cx="2943695" cy="29436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478918"/>
            <a:ext cx="2943695" cy="294369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A7032-DCE2-9C88-E402-289F5FE81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2892431" cy="4351338"/>
          </a:xfrm>
        </p:spPr>
        <p:txBody>
          <a:bodyPr/>
          <a:lstStyle/>
          <a:p>
            <a:r>
              <a:rPr lang="en-US" dirty="0"/>
              <a:t>‘good’ appears in all ‘Top 5’ unigrams</a:t>
            </a:r>
          </a:p>
          <a:p>
            <a:r>
              <a:rPr lang="en-US" dirty="0"/>
              <a:t>The following terms appear in two of the four unigrams:</a:t>
            </a:r>
          </a:p>
          <a:p>
            <a:pPr lvl="1"/>
            <a:r>
              <a:rPr lang="en-US" dirty="0"/>
              <a:t>‘musical’</a:t>
            </a:r>
          </a:p>
          <a:p>
            <a:pPr lvl="1"/>
            <a:r>
              <a:rPr lang="en-US" dirty="0"/>
              <a:t>‘okay’</a:t>
            </a:r>
          </a:p>
          <a:p>
            <a:pPr lvl="1"/>
            <a:r>
              <a:rPr lang="en-US" dirty="0"/>
              <a:t>‘big’</a:t>
            </a:r>
          </a:p>
          <a:p>
            <a:pPr lvl="1"/>
            <a:endParaRPr lang="en-US" dirty="0"/>
          </a:p>
          <a:p>
            <a:r>
              <a:rPr lang="en-US" dirty="0"/>
              <a:t>Most interesting difference is with positive-subjective, containing profane remarks </a:t>
            </a:r>
          </a:p>
          <a:p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BF46827-D294-85F3-F585-6A999BD9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17" y="96045"/>
            <a:ext cx="4007215" cy="34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F29F71A-D83D-1EAF-CE6B-C88885F1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673" y="116252"/>
            <a:ext cx="4007213" cy="34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FA64A000-B890-4C71-02E4-7ADE58F7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46" y="3302797"/>
            <a:ext cx="4007214" cy="345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88D8B482-3307-959A-6683-C55C8167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84" y="3341587"/>
            <a:ext cx="4077372" cy="341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7DCA10C-7898-4C65-8C97-64A7436CA0B0}"/>
                  </a:ext>
                </a:extLst>
              </p14:cNvPr>
              <p14:cNvContentPartPr/>
              <p14:nvPr/>
            </p14:nvContentPartPr>
            <p14:xfrm>
              <a:off x="5330359" y="3112085"/>
              <a:ext cx="290880" cy="2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7DCA10C-7898-4C65-8C97-64A7436CA0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6359" y="3004445"/>
                <a:ext cx="398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37D88D-2FA9-7392-264B-6B7976B9F6DB}"/>
                  </a:ext>
                </a:extLst>
              </p14:cNvPr>
              <p14:cNvContentPartPr/>
              <p14:nvPr/>
            </p14:nvContentPartPr>
            <p14:xfrm>
              <a:off x="9328519" y="3180485"/>
              <a:ext cx="34704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37D88D-2FA9-7392-264B-6B7976B9F6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74879" y="3072485"/>
                <a:ext cx="454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632961-D11F-9006-B47C-C4355980FD41}"/>
                  </a:ext>
                </a:extLst>
              </p14:cNvPr>
              <p14:cNvContentPartPr/>
              <p14:nvPr/>
            </p14:nvContentPartPr>
            <p14:xfrm>
              <a:off x="4669039" y="6305645"/>
              <a:ext cx="232920" cy="4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632961-D11F-9006-B47C-C4355980FD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5039" y="6198005"/>
                <a:ext cx="3405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7164FB-3976-AAAE-E3A0-D3CFD3045871}"/>
                  </a:ext>
                </a:extLst>
              </p14:cNvPr>
              <p14:cNvContentPartPr/>
              <p14:nvPr/>
            </p14:nvContentPartPr>
            <p14:xfrm>
              <a:off x="8706079" y="6311405"/>
              <a:ext cx="245160" cy="60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7164FB-3976-AAAE-E3A0-D3CFD30458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2079" y="6203405"/>
                <a:ext cx="352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95560E5-48E3-793B-A6FF-B0C6F3C216A6}"/>
                  </a:ext>
                </a:extLst>
              </p14:cNvPr>
              <p14:cNvContentPartPr/>
              <p14:nvPr/>
            </p14:nvContentPartPr>
            <p14:xfrm>
              <a:off x="4649239" y="3060965"/>
              <a:ext cx="283320" cy="256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95560E5-48E3-793B-A6FF-B0C6F3C216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95599" y="2952965"/>
                <a:ext cx="3909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49D88F-8CDB-61FF-BFCE-9D03BB00537C}"/>
                  </a:ext>
                </a:extLst>
              </p14:cNvPr>
              <p14:cNvContentPartPr/>
              <p14:nvPr/>
            </p14:nvContentPartPr>
            <p14:xfrm>
              <a:off x="5340079" y="6221045"/>
              <a:ext cx="307080" cy="24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49D88F-8CDB-61FF-BFCE-9D03BB0053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86079" y="6113405"/>
                <a:ext cx="4147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284D80E-F146-8E89-032A-6A449417C662}"/>
                  </a:ext>
                </a:extLst>
              </p14:cNvPr>
              <p14:cNvContentPartPr/>
              <p14:nvPr/>
            </p14:nvContentPartPr>
            <p14:xfrm>
              <a:off x="6011479" y="3047645"/>
              <a:ext cx="226800" cy="220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284D80E-F146-8E89-032A-6A449417C6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57479" y="2940005"/>
                <a:ext cx="3344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39A83B-E070-68CA-BE9E-6D522681351B}"/>
                  </a:ext>
                </a:extLst>
              </p14:cNvPr>
              <p14:cNvContentPartPr/>
              <p14:nvPr/>
            </p14:nvContentPartPr>
            <p14:xfrm>
              <a:off x="6011479" y="6196205"/>
              <a:ext cx="242640" cy="21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39A83B-E070-68CA-BE9E-6D52268135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57479" y="6088205"/>
                <a:ext cx="3502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46C17D-1962-6AFC-B8A2-60CFB4808773}"/>
                  </a:ext>
                </a:extLst>
              </p14:cNvPr>
              <p14:cNvContentPartPr/>
              <p14:nvPr/>
            </p14:nvContentPartPr>
            <p14:xfrm>
              <a:off x="6731119" y="3107405"/>
              <a:ext cx="121320" cy="12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46C17D-1962-6AFC-B8A2-60CFB480877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77479" y="2999405"/>
                <a:ext cx="2289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9BB33B-94ED-FC2B-0183-140FE51D0240}"/>
                  </a:ext>
                </a:extLst>
              </p14:cNvPr>
              <p14:cNvContentPartPr/>
              <p14:nvPr/>
            </p14:nvContentPartPr>
            <p14:xfrm>
              <a:off x="11361439" y="3113525"/>
              <a:ext cx="185760" cy="203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9BB33B-94ED-FC2B-0183-140FE51D02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307439" y="3005525"/>
                <a:ext cx="293400" cy="4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04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8B799-A9C9-76DD-F32C-A3AD5E4A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114800" cy="681909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Bigrams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1DE1A-F39F-46D4-BA9A-9DAB77A4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103" y="478918"/>
            <a:ext cx="2943695" cy="29436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C851273-7FAC-413A-B5CA-083F7AECD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185" y="476600"/>
            <a:ext cx="2943695" cy="29436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105A24-81C0-4B45-99A5-311F3B74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3421068"/>
            <a:ext cx="2945241" cy="29452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B21356-601F-4761-B3FB-16E3D4A5C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558" y="3421068"/>
            <a:ext cx="2945241" cy="294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04EF464-0C9E-4D7E-B8B3-865285819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185" y="3429382"/>
            <a:ext cx="2943695" cy="29436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B872FB-9048-4804-BA13-DB2AF3C8D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1650" y="3422613"/>
            <a:ext cx="2943695" cy="29436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F03D7E1-8E81-4C67-A6E3-DECA92FDF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1650" y="490075"/>
            <a:ext cx="2943695" cy="29436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478918"/>
            <a:ext cx="2943695" cy="294369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353C56B-B089-8CF5-F163-C9E3D747F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41" y="-11157"/>
            <a:ext cx="3694159" cy="32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3A0DF8CB-6BFC-BCE6-6E52-D1A47067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83" y="-6769"/>
            <a:ext cx="3936465" cy="34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E4AD4F35-91E3-9CF6-C04E-D31685B611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8" y="3082896"/>
            <a:ext cx="3862998" cy="361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896D8AC-7A23-7439-137D-30EEEB94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686" y="3238113"/>
            <a:ext cx="3769214" cy="343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8E3327D-3303-5B44-DD12-5C1D54D51FA6}"/>
                  </a:ext>
                </a:extLst>
              </p14:cNvPr>
              <p14:cNvContentPartPr/>
              <p14:nvPr/>
            </p14:nvContentPartPr>
            <p14:xfrm>
              <a:off x="4602079" y="2596565"/>
              <a:ext cx="495000" cy="429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8E3327D-3303-5B44-DD12-5C1D54D51F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8439" y="2488925"/>
                <a:ext cx="60264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3A13FB-5D0A-635A-0639-6DEFCDB34748}"/>
                  </a:ext>
                </a:extLst>
              </p14:cNvPr>
              <p14:cNvContentPartPr/>
              <p14:nvPr/>
            </p14:nvContentPartPr>
            <p14:xfrm>
              <a:off x="9685639" y="2703845"/>
              <a:ext cx="528480" cy="444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3A13FB-5D0A-635A-0639-6DEFCDB3474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31999" y="2595845"/>
                <a:ext cx="63612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C30FDE-258B-1B34-05B9-D576B8EA47AD}"/>
                  </a:ext>
                </a:extLst>
              </p14:cNvPr>
              <p14:cNvContentPartPr/>
              <p14:nvPr/>
            </p14:nvContentPartPr>
            <p14:xfrm>
              <a:off x="5215159" y="6060125"/>
              <a:ext cx="533880" cy="532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C30FDE-258B-1B34-05B9-D576B8EA47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1159" y="5952125"/>
                <a:ext cx="64152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00A982-B17E-CF7C-5696-09BDC9EBF98C}"/>
                  </a:ext>
                </a:extLst>
              </p14:cNvPr>
              <p14:cNvContentPartPr/>
              <p14:nvPr/>
            </p14:nvContentPartPr>
            <p14:xfrm>
              <a:off x="8482879" y="5952845"/>
              <a:ext cx="427680" cy="488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00A982-B17E-CF7C-5696-09BDC9EBF9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29239" y="5845205"/>
                <a:ext cx="53532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4196893A-B1C9-CE3F-0AC4-CEEC79305666}"/>
                  </a:ext>
                </a:extLst>
              </p14:cNvPr>
              <p14:cNvContentPartPr/>
              <p14:nvPr/>
            </p14:nvContentPartPr>
            <p14:xfrm>
              <a:off x="6576319" y="2538245"/>
              <a:ext cx="301320" cy="335880"/>
            </p14:xfrm>
          </p:contentPart>
        </mc:Choice>
        <mc:Fallback xmlns=""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4196893A-B1C9-CE3F-0AC4-CEEC793056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2319" y="2430605"/>
                <a:ext cx="40896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F8EAEE4D-0D77-D6A8-2B8F-593E7A0E33C4}"/>
                  </a:ext>
                </a:extLst>
              </p14:cNvPr>
              <p14:cNvContentPartPr/>
              <p14:nvPr/>
            </p14:nvContentPartPr>
            <p14:xfrm>
              <a:off x="10458559" y="2752445"/>
              <a:ext cx="290520" cy="207000"/>
            </p14:xfrm>
          </p:contentPart>
        </mc:Choice>
        <mc:Fallback xmlns=""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F8EAEE4D-0D77-D6A8-2B8F-593E7A0E33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4559" y="2644805"/>
                <a:ext cx="3981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A8F9D5B6-FC0D-FE5D-5A60-C8D17F9A6736}"/>
                  </a:ext>
                </a:extLst>
              </p14:cNvPr>
              <p14:cNvContentPartPr/>
              <p14:nvPr/>
            </p14:nvContentPartPr>
            <p14:xfrm>
              <a:off x="9825319" y="5982005"/>
              <a:ext cx="300960" cy="28152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A8F9D5B6-FC0D-FE5D-5A60-C8D17F9A67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71679" y="5874005"/>
                <a:ext cx="40860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D69752B7-3CF6-CC83-2F6F-FE20412E857F}"/>
                  </a:ext>
                </a:extLst>
              </p14:cNvPr>
              <p14:cNvContentPartPr/>
              <p14:nvPr/>
            </p14:nvContentPartPr>
            <p14:xfrm>
              <a:off x="4605679" y="6001805"/>
              <a:ext cx="394200" cy="3837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D69752B7-3CF6-CC83-2F6F-FE20412E85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1679" y="5893805"/>
                <a:ext cx="501840" cy="599400"/>
              </a:xfrm>
              <a:prstGeom prst="rect">
                <a:avLst/>
              </a:prstGeom>
            </p:spPr>
          </p:pic>
        </mc:Fallback>
      </mc:AlternateContent>
      <p:sp>
        <p:nvSpPr>
          <p:cNvPr id="3079" name="TextBox 3078">
            <a:extLst>
              <a:ext uri="{FF2B5EF4-FFF2-40B4-BE49-F238E27FC236}">
                <a16:creationId xmlns:a16="http://schemas.microsoft.com/office/drawing/2014/main" id="{0936ECEC-327C-E78C-9268-913C8ACF83EA}"/>
              </a:ext>
            </a:extLst>
          </p:cNvPr>
          <p:cNvSpPr txBox="1"/>
          <p:nvPr/>
        </p:nvSpPr>
        <p:spPr>
          <a:xfrm>
            <a:off x="642026" y="1809345"/>
            <a:ext cx="3329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‘Ariana </a:t>
            </a:r>
            <a:r>
              <a:rPr lang="en-US" dirty="0" err="1"/>
              <a:t>grande</a:t>
            </a:r>
            <a:r>
              <a:rPr lang="en-US" dirty="0"/>
              <a:t>’ and ‘wizard oz’ are prevalent in all four bigrams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theater references for all except positive-subjective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‘musical theater’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‘first act’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‘stage show’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Positive-Subjective focuses on the cinematic aspect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‘part two’ instead of ‘second act’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‘front camera’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1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F2756-D361-F9AB-6992-239E3DE2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57785"/>
            <a:ext cx="4114800" cy="837551"/>
          </a:xfrm>
        </p:spPr>
        <p:txBody>
          <a:bodyPr anchor="b">
            <a:normAutofit/>
          </a:bodyPr>
          <a:lstStyle/>
          <a:p>
            <a:r>
              <a:rPr lang="en-US" sz="4400" dirty="0"/>
              <a:t>Trigrams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E349-7D89-B965-F8E6-3F5071CCD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692613"/>
            <a:ext cx="3405654" cy="4659132"/>
          </a:xfrm>
        </p:spPr>
        <p:txBody>
          <a:bodyPr anchor="t">
            <a:normAutofit/>
          </a:bodyPr>
          <a:lstStyle/>
          <a:p>
            <a:r>
              <a:rPr lang="en-US" dirty="0"/>
              <a:t>Excluding Positive-Subjective, all  other trigrams deviate off topic</a:t>
            </a:r>
          </a:p>
          <a:p>
            <a:pPr lvl="1"/>
            <a:r>
              <a:rPr lang="en-US" dirty="0"/>
              <a:t>Reflects podcasting hosts conversational style of video </a:t>
            </a:r>
          </a:p>
          <a:p>
            <a:pPr lvl="1"/>
            <a:r>
              <a:rPr lang="en-US" dirty="0"/>
              <a:t>Small sample size a potential factor as well</a:t>
            </a:r>
          </a:p>
          <a:p>
            <a:pPr lvl="1"/>
            <a:endParaRPr lang="en-US" dirty="0"/>
          </a:p>
          <a:p>
            <a:r>
              <a:rPr lang="en-US" dirty="0"/>
              <a:t>Positive-Subjective stays focused on the film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61DE1A-F39F-46D4-BA9A-9DAB77A48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103" y="478918"/>
            <a:ext cx="2943695" cy="29436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C851273-7FAC-413A-B5CA-083F7AECD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185" y="476600"/>
            <a:ext cx="2943695" cy="29436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105A24-81C0-4B45-99A5-311F3B74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3421068"/>
            <a:ext cx="2945241" cy="29452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B21356-601F-4761-B3FB-16E3D4A5C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558" y="3421068"/>
            <a:ext cx="2945241" cy="2945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04EF464-0C9E-4D7E-B8B3-865285819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185" y="3429382"/>
            <a:ext cx="2943695" cy="29436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B872FB-9048-4804-BA13-DB2AF3C8D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1650" y="3422613"/>
            <a:ext cx="2943695" cy="294369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F03D7E1-8E81-4C67-A6E3-DECA92FDF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1650" y="490075"/>
            <a:ext cx="2943695" cy="294369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0263F1-450D-4A49-A435-B58A96D19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862" y="478918"/>
            <a:ext cx="2943695" cy="294369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B43C35-55E6-0A4F-F897-D3C4E3C2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6" y="0"/>
            <a:ext cx="3747726" cy="36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92AA689-1238-6AB2-473E-7D671D4C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80" y="4942"/>
            <a:ext cx="3631634" cy="360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2A19EDC-E366-46BE-05DF-4AC6B50E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66" y="3420295"/>
            <a:ext cx="3797034" cy="36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416EE387-1ED9-3B45-2465-52BA73F53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93" y="3349413"/>
            <a:ext cx="3906817" cy="38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631A43-D646-FA1F-C9DB-39BB5C874FB4}"/>
                  </a:ext>
                </a:extLst>
              </p14:cNvPr>
              <p14:cNvContentPartPr/>
              <p14:nvPr/>
            </p14:nvContentPartPr>
            <p14:xfrm>
              <a:off x="4490581" y="330557"/>
              <a:ext cx="21492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631A43-D646-FA1F-C9DB-39BB5C874F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6581" y="222917"/>
                <a:ext cx="322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8F1CFC-8D14-A7D5-196B-6CCA73D5BF3A}"/>
                  </a:ext>
                </a:extLst>
              </p14:cNvPr>
              <p14:cNvContentPartPr/>
              <p14:nvPr/>
            </p14:nvContentPartPr>
            <p14:xfrm>
              <a:off x="5556541" y="2719517"/>
              <a:ext cx="462240" cy="51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8F1CFC-8D14-A7D5-196B-6CCA73D5BF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02541" y="2611517"/>
                <a:ext cx="56988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58651F-3CF4-600C-F0BE-B97DC8610949}"/>
                  </a:ext>
                </a:extLst>
              </p14:cNvPr>
              <p14:cNvContentPartPr/>
              <p14:nvPr/>
            </p14:nvContentPartPr>
            <p14:xfrm>
              <a:off x="4560061" y="3737597"/>
              <a:ext cx="152280" cy="12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58651F-3CF4-600C-F0BE-B97DC86109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06061" y="3629957"/>
                <a:ext cx="2599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6E0AAB-B493-D623-D620-B88F9BE6D99B}"/>
                  </a:ext>
                </a:extLst>
              </p14:cNvPr>
              <p14:cNvContentPartPr/>
              <p14:nvPr/>
            </p14:nvContentPartPr>
            <p14:xfrm>
              <a:off x="5475541" y="6191717"/>
              <a:ext cx="578160" cy="64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6E0AAB-B493-D623-D620-B88F9BE6D9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1901" y="6084077"/>
                <a:ext cx="685800" cy="85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E1091F-81E0-8B41-0318-15B0A6E6E908}"/>
                  </a:ext>
                </a:extLst>
              </p14:cNvPr>
              <p14:cNvContentPartPr/>
              <p14:nvPr/>
            </p14:nvContentPartPr>
            <p14:xfrm>
              <a:off x="8275621" y="293477"/>
              <a:ext cx="200160" cy="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E1091F-81E0-8B41-0318-15B0A6E6E9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21981" y="185477"/>
                <a:ext cx="307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EF642D-623C-6753-1D4A-9176EF3A490D}"/>
                  </a:ext>
                </a:extLst>
              </p14:cNvPr>
              <p14:cNvContentPartPr/>
              <p14:nvPr/>
            </p14:nvContentPartPr>
            <p14:xfrm>
              <a:off x="9775021" y="2557517"/>
              <a:ext cx="584280" cy="63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EF642D-623C-6753-1D4A-9176EF3A49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21381" y="2449877"/>
                <a:ext cx="6919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CF26CD-8548-C055-183A-3A7C768784B6}"/>
                  </a:ext>
                </a:extLst>
              </p14:cNvPr>
              <p14:cNvContentPartPr/>
              <p14:nvPr/>
            </p14:nvContentPartPr>
            <p14:xfrm>
              <a:off x="8252221" y="3726797"/>
              <a:ext cx="1375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CF26CD-8548-C055-183A-3A7C768784B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98221" y="3618797"/>
                <a:ext cx="245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7F78EE-9AE2-F551-B843-87492636B333}"/>
                  </a:ext>
                </a:extLst>
              </p14:cNvPr>
              <p14:cNvContentPartPr/>
              <p14:nvPr/>
            </p14:nvContentPartPr>
            <p14:xfrm>
              <a:off x="8517901" y="6215477"/>
              <a:ext cx="695520" cy="717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7F78EE-9AE2-F551-B843-87492636B3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64261" y="6107477"/>
                <a:ext cx="803160" cy="9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455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975D-3DD7-188E-282E-03FAEB2D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AC1A0CB-7BD7-8D6C-74EC-6BD9B4775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45338"/>
              </p:ext>
            </p:extLst>
          </p:nvPr>
        </p:nvGraphicFramePr>
        <p:xfrm>
          <a:off x="5101168" y="1406956"/>
          <a:ext cx="709083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5416">
                  <a:extLst>
                    <a:ext uri="{9D8B030D-6E8A-4147-A177-3AD203B41FA5}">
                      <a16:colId xmlns:a16="http://schemas.microsoft.com/office/drawing/2014/main" val="1510957019"/>
                    </a:ext>
                  </a:extLst>
                </a:gridCol>
                <a:gridCol w="3545416">
                  <a:extLst>
                    <a:ext uri="{9D8B030D-6E8A-4147-A177-3AD203B41FA5}">
                      <a16:colId xmlns:a16="http://schemas.microsoft.com/office/drawing/2014/main" val="629639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60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Discovers hidden themes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Lack of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324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Reduces dimensionality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</a:t>
                      </a:r>
                      <a:r>
                        <a:rPr lang="en-US" dirty="0">
                          <a:hlinkClick r:id="rId2"/>
                        </a:rPr>
                        <a:t>deterministic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0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Organizes classifications to summarize the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straightforward </a:t>
                      </a:r>
                      <a:r>
                        <a:rPr lang="en-US" dirty="0">
                          <a:hlinkClick r:id="rId3"/>
                        </a:rPr>
                        <a:t>method</a:t>
                      </a:r>
                      <a:r>
                        <a:rPr lang="en-US" dirty="0"/>
                        <a:t> of evaluating a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42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for longer texts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Subjective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4943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638486C-F697-402A-95D4-1382FC9399D3}"/>
              </a:ext>
            </a:extLst>
          </p:cNvPr>
          <p:cNvSpPr txBox="1"/>
          <p:nvPr/>
        </p:nvSpPr>
        <p:spPr>
          <a:xfrm>
            <a:off x="636608" y="1655964"/>
            <a:ext cx="40395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An unsupervised classification of documents, similar to clustering, that finds natural groups of </a:t>
            </a:r>
            <a:r>
              <a:rPr lang="en-US" sz="2000" dirty="0">
                <a:hlinkClick r:id="rId4"/>
              </a:rPr>
              <a:t>topics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Is a generative probabilistic </a:t>
            </a:r>
            <a:r>
              <a:rPr lang="en-US" sz="2000" dirty="0">
                <a:hlinkClick r:id="rId5"/>
              </a:rPr>
              <a:t>model</a:t>
            </a:r>
            <a:endParaRPr lang="en-US" sz="2000" dirty="0"/>
          </a:p>
          <a:p>
            <a:r>
              <a:rPr lang="en-US" sz="20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Employs Bag-of-words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Inherently stochastic 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Uses a similar method to PCA 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4F8924-48D6-F63C-42B2-621C52795F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22" b="8679"/>
          <a:stretch/>
        </p:blipFill>
        <p:spPr>
          <a:xfrm>
            <a:off x="5295441" y="3964288"/>
            <a:ext cx="6702286" cy="24454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2BA30D-05B2-D529-685B-20264E529406}"/>
              </a:ext>
            </a:extLst>
          </p:cNvPr>
          <p:cNvSpPr txBox="1"/>
          <p:nvPr/>
        </p:nvSpPr>
        <p:spPr>
          <a:xfrm>
            <a:off x="1718733" y="3702678"/>
            <a:ext cx="418829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sz="1400" dirty="0"/>
              <a:t>                 K-value: count of topics </a:t>
            </a:r>
          </a:p>
          <a:p>
            <a:r>
              <a:rPr lang="en-US" sz="1400" dirty="0"/>
              <a:t>‘alpha’: P(Document-Topic Density)</a:t>
            </a:r>
          </a:p>
          <a:p>
            <a:r>
              <a:rPr lang="en-US" sz="1400" dirty="0"/>
              <a:t>‘eta’: P(Word-Topic Density)</a:t>
            </a:r>
          </a:p>
          <a:p>
            <a:pPr lvl="6"/>
            <a:endParaRPr lang="en-US" sz="1400" dirty="0"/>
          </a:p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234F47-2049-CEB3-E802-D675164BE0C9}"/>
              </a:ext>
            </a:extLst>
          </p:cNvPr>
          <p:cNvCxnSpPr/>
          <p:nvPr/>
        </p:nvCxnSpPr>
        <p:spPr>
          <a:xfrm>
            <a:off x="4433104" y="5798916"/>
            <a:ext cx="4722471" cy="1620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9E876C-A6C0-F371-8561-BE6AEFC0CE1A}"/>
              </a:ext>
            </a:extLst>
          </p:cNvPr>
          <p:cNvCxnSpPr>
            <a:cxnSpLocks/>
          </p:cNvCxnSpPr>
          <p:nvPr/>
        </p:nvCxnSpPr>
        <p:spPr>
          <a:xfrm>
            <a:off x="4168815" y="6127339"/>
            <a:ext cx="4732117" cy="783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7D300E-D842-F310-36E8-5BFE3794D8FF}"/>
              </a:ext>
            </a:extLst>
          </p:cNvPr>
          <p:cNvCxnSpPr>
            <a:cxnSpLocks/>
          </p:cNvCxnSpPr>
          <p:nvPr/>
        </p:nvCxnSpPr>
        <p:spPr>
          <a:xfrm flipV="1">
            <a:off x="4229907" y="5058137"/>
            <a:ext cx="4925668" cy="470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19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1A7-63E9-0589-C3D3-711A1A14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Coherence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59A932E-912D-CE48-F72D-224D95B6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2" y="1854694"/>
            <a:ext cx="5935516" cy="46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BFF14DF-1137-DC04-D185-9CB3AFB829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1913567"/>
            <a:ext cx="5935520" cy="4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17773C-7112-CE3F-53A5-42F177B9AB7D}"/>
              </a:ext>
            </a:extLst>
          </p:cNvPr>
          <p:cNvCxnSpPr/>
          <p:nvPr/>
        </p:nvCxnSpPr>
        <p:spPr>
          <a:xfrm>
            <a:off x="767963" y="2488034"/>
            <a:ext cx="532803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995ED-47E8-658A-263F-6C3091D85A27}"/>
              </a:ext>
            </a:extLst>
          </p:cNvPr>
          <p:cNvCxnSpPr/>
          <p:nvPr/>
        </p:nvCxnSpPr>
        <p:spPr>
          <a:xfrm>
            <a:off x="6703481" y="4099347"/>
            <a:ext cx="532803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3DE7E9-B8E3-B9FC-3E49-D50C1EBDFF16}"/>
              </a:ext>
            </a:extLst>
          </p:cNvPr>
          <p:cNvSpPr txBox="1"/>
          <p:nvPr/>
        </p:nvSpPr>
        <p:spPr>
          <a:xfrm>
            <a:off x="1662896" y="5347497"/>
            <a:ext cx="428263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Dispersion based randomness and hyperparameters such as alphas and betas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2597B-D087-4FF3-5406-79A629985C78}"/>
              </a:ext>
            </a:extLst>
          </p:cNvPr>
          <p:cNvSpPr txBox="1"/>
          <p:nvPr/>
        </p:nvSpPr>
        <p:spPr>
          <a:xfrm>
            <a:off x="8553414" y="201690"/>
            <a:ext cx="3294926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Coherence and Perplexity are inversely correlated. Coherence measures degree of topics are semantically similar. Perplexity measures how surprised model is with new data, given previous data.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Optimizing perplexity is hard to interpret, so we optimize for coherence.  </a:t>
            </a:r>
          </a:p>
        </p:txBody>
      </p:sp>
    </p:spTree>
    <p:extLst>
      <p:ext uri="{BB962C8B-B14F-4D97-AF65-F5344CB8AC3E}">
        <p14:creationId xmlns:p14="http://schemas.microsoft.com/office/powerpoint/2010/main" val="2422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D487-4CF1-2130-1D37-93D1007B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E3695-EC2E-6976-0245-719A91941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8251" y="1912685"/>
            <a:ext cx="4791708" cy="45801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0B7AB-05C7-7B1C-229D-E43848D07F49}"/>
              </a:ext>
            </a:extLst>
          </p:cNvPr>
          <p:cNvSpPr txBox="1"/>
          <p:nvPr/>
        </p:nvSpPr>
        <p:spPr>
          <a:xfrm>
            <a:off x="777242" y="1912685"/>
            <a:ext cx="5403639" cy="333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Optimized coherence not always exact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Likely due to stochastic nature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 k leads to duplicated topic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Can be visualized as overlapping circles 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Lower k-values can yield similar coherence scores </a:t>
            </a:r>
          </a:p>
        </p:txBody>
      </p:sp>
    </p:spTree>
    <p:extLst>
      <p:ext uri="{BB962C8B-B14F-4D97-AF65-F5344CB8AC3E}">
        <p14:creationId xmlns:p14="http://schemas.microsoft.com/office/powerpoint/2010/main" val="3240589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E16A-70AD-43A2-24D2-056EBEEB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1C85-DC8D-794F-B8D3-9CEF322AE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9481" y="6157607"/>
            <a:ext cx="2856972" cy="47655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More on </a:t>
            </a:r>
            <a:r>
              <a:rPr lang="en-US" dirty="0" err="1"/>
              <a:t>jupyter</a:t>
            </a:r>
            <a:r>
              <a:rPr lang="en-US" dirty="0"/>
              <a:t> notebook file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86CC9C-5508-4225-C178-24ED5E0E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354814"/>
            <a:ext cx="9445760" cy="48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2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FEB1-18AC-23E9-D174-047AE136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338C-1998-799C-FC03-E37B9AAC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3624C-01D1-85E1-AD6E-F8BACC66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25" y="-92598"/>
            <a:ext cx="106835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56ACB-C4A4-FF61-28F4-EDC16E32097B}"/>
              </a:ext>
            </a:extLst>
          </p:cNvPr>
          <p:cNvSpPr txBox="1"/>
          <p:nvPr/>
        </p:nvSpPr>
        <p:spPr>
          <a:xfrm>
            <a:off x="10077690" y="948462"/>
            <a:ext cx="196769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Lambda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Salience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Relevance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Circle Size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</a:rPr>
              <a:t>Intertopic</a:t>
            </a:r>
            <a:r>
              <a:rPr lang="en-US" b="1" dirty="0">
                <a:solidFill>
                  <a:schemeClr val="bg1"/>
                </a:solidFill>
              </a:rPr>
              <a:t> Distance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D07214-A2A4-1D75-2AF9-95BD2FC1B574}"/>
              </a:ext>
            </a:extLst>
          </p:cNvPr>
          <p:cNvCxnSpPr>
            <a:cxnSpLocks/>
          </p:cNvCxnSpPr>
          <p:nvPr/>
        </p:nvCxnSpPr>
        <p:spPr>
          <a:xfrm flipH="1">
            <a:off x="794973" y="3924892"/>
            <a:ext cx="11811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50D853-245D-08A6-B179-A11F1FC1E32B}"/>
              </a:ext>
            </a:extLst>
          </p:cNvPr>
          <p:cNvSpPr txBox="1"/>
          <p:nvPr/>
        </p:nvSpPr>
        <p:spPr>
          <a:xfrm>
            <a:off x="-229626" y="-64726"/>
            <a:ext cx="491723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Reading </a:t>
            </a:r>
            <a:r>
              <a:rPr lang="en-US" sz="2400" b="1" dirty="0" err="1">
                <a:solidFill>
                  <a:schemeClr val="bg1"/>
                </a:solidFill>
              </a:rPr>
              <a:t>Intertopic</a:t>
            </a:r>
            <a:r>
              <a:rPr lang="en-US" sz="2400" b="1" dirty="0">
                <a:solidFill>
                  <a:schemeClr val="bg1"/>
                </a:solidFill>
              </a:rPr>
              <a:t> Distance </a:t>
            </a:r>
            <a:r>
              <a:rPr lang="en-US" sz="2400" b="1" dirty="0">
                <a:solidFill>
                  <a:schemeClr val="bg1"/>
                </a:solidFill>
                <a:hlinkClick r:id="rId3"/>
              </a:rPr>
              <a:t>Map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FEB1-18AC-23E9-D174-047AE136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338C-1998-799C-FC03-E37B9AAC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3624C-01D1-85E1-AD6E-F8BACC66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25" y="-92598"/>
            <a:ext cx="106835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756ACB-C4A4-FF61-28F4-EDC16E32097B}"/>
              </a:ext>
            </a:extLst>
          </p:cNvPr>
          <p:cNvSpPr txBox="1"/>
          <p:nvPr/>
        </p:nvSpPr>
        <p:spPr>
          <a:xfrm>
            <a:off x="10077690" y="948462"/>
            <a:ext cx="1967696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Lambda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Salience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Relevance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Circle Size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</a:rPr>
              <a:t>Intertopic</a:t>
            </a:r>
            <a:r>
              <a:rPr lang="en-US" b="1" dirty="0">
                <a:solidFill>
                  <a:schemeClr val="bg1"/>
                </a:solidFill>
              </a:rPr>
              <a:t> Distance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BDEB63-2135-F1D7-B4F8-0FA382F2D8D2}"/>
              </a:ext>
            </a:extLst>
          </p:cNvPr>
          <p:cNvSpPr/>
          <p:nvPr/>
        </p:nvSpPr>
        <p:spPr>
          <a:xfrm>
            <a:off x="7419372" y="1416757"/>
            <a:ext cx="638477" cy="6384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F4A99C-927D-1F04-F71A-AA13DDCAF45D}"/>
              </a:ext>
            </a:extLst>
          </p:cNvPr>
          <p:cNvSpPr/>
          <p:nvPr/>
        </p:nvSpPr>
        <p:spPr>
          <a:xfrm>
            <a:off x="2694450" y="2432844"/>
            <a:ext cx="638477" cy="6384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1CF21F-08D6-731A-F65E-3970D0A54AC8}"/>
              </a:ext>
            </a:extLst>
          </p:cNvPr>
          <p:cNvSpPr/>
          <p:nvPr/>
        </p:nvSpPr>
        <p:spPr>
          <a:xfrm>
            <a:off x="2056405" y="3646255"/>
            <a:ext cx="638477" cy="6384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B525C6-624B-04D1-8473-94730A8FB996}"/>
              </a:ext>
            </a:extLst>
          </p:cNvPr>
          <p:cNvCxnSpPr>
            <a:cxnSpLocks/>
          </p:cNvCxnSpPr>
          <p:nvPr/>
        </p:nvCxnSpPr>
        <p:spPr>
          <a:xfrm flipV="1">
            <a:off x="8015532" y="502918"/>
            <a:ext cx="732999" cy="913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6C8BB-DA54-26E8-A01B-876EB84C6AB1}"/>
              </a:ext>
            </a:extLst>
          </p:cNvPr>
          <p:cNvCxnSpPr>
            <a:cxnSpLocks/>
          </p:cNvCxnSpPr>
          <p:nvPr/>
        </p:nvCxnSpPr>
        <p:spPr>
          <a:xfrm flipH="1">
            <a:off x="6852213" y="2125391"/>
            <a:ext cx="567159" cy="6266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B52E9-CD54-8F3B-5270-1E283E8444F5}"/>
              </a:ext>
            </a:extLst>
          </p:cNvPr>
          <p:cNvCxnSpPr>
            <a:cxnSpLocks/>
          </p:cNvCxnSpPr>
          <p:nvPr/>
        </p:nvCxnSpPr>
        <p:spPr>
          <a:xfrm>
            <a:off x="3416381" y="2784681"/>
            <a:ext cx="264642" cy="1323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16C0B-D179-77FE-87D6-5FBA647B4F51}"/>
              </a:ext>
            </a:extLst>
          </p:cNvPr>
          <p:cNvCxnSpPr>
            <a:cxnSpLocks/>
          </p:cNvCxnSpPr>
          <p:nvPr/>
        </p:nvCxnSpPr>
        <p:spPr>
          <a:xfrm flipH="1">
            <a:off x="2375644" y="2965246"/>
            <a:ext cx="322731" cy="142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EAEEF6-25F8-28F5-E2CF-124EBF2DD201}"/>
              </a:ext>
            </a:extLst>
          </p:cNvPr>
          <p:cNvCxnSpPr>
            <a:cxnSpLocks/>
          </p:cNvCxnSpPr>
          <p:nvPr/>
        </p:nvCxnSpPr>
        <p:spPr>
          <a:xfrm flipV="1">
            <a:off x="2656865" y="3873910"/>
            <a:ext cx="1156682" cy="594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D07214-A2A4-1D75-2AF9-95BD2FC1B574}"/>
              </a:ext>
            </a:extLst>
          </p:cNvPr>
          <p:cNvCxnSpPr>
            <a:cxnSpLocks/>
          </p:cNvCxnSpPr>
          <p:nvPr/>
        </p:nvCxnSpPr>
        <p:spPr>
          <a:xfrm flipH="1">
            <a:off x="794973" y="3924892"/>
            <a:ext cx="11811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50D853-245D-08A6-B179-A11F1FC1E32B}"/>
              </a:ext>
            </a:extLst>
          </p:cNvPr>
          <p:cNvSpPr txBox="1"/>
          <p:nvPr/>
        </p:nvSpPr>
        <p:spPr>
          <a:xfrm>
            <a:off x="-229626" y="-64726"/>
            <a:ext cx="491723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Reading </a:t>
            </a:r>
            <a:r>
              <a:rPr lang="en-US" sz="2400" b="1" dirty="0" err="1">
                <a:solidFill>
                  <a:schemeClr val="bg1"/>
                </a:solidFill>
              </a:rPr>
              <a:t>Intertopic</a:t>
            </a:r>
            <a:r>
              <a:rPr lang="en-US" sz="2400" b="1" dirty="0">
                <a:solidFill>
                  <a:schemeClr val="bg1"/>
                </a:solidFill>
              </a:rPr>
              <a:t> Distance </a:t>
            </a:r>
            <a:r>
              <a:rPr lang="en-US" sz="2400" b="1" dirty="0">
                <a:solidFill>
                  <a:schemeClr val="bg1"/>
                </a:solidFill>
                <a:hlinkClick r:id="rId3"/>
              </a:rPr>
              <a:t>Map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868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FE7B-2F25-E698-12E2-684D0C08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pyLDAvis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7925F1-F3BC-333A-050C-DB959441A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217" y="1939023"/>
            <a:ext cx="7595855" cy="47165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31EAE-B4BF-8ACF-780D-6E8DB3B0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8" y="1939023"/>
            <a:ext cx="7281977" cy="4716512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1CB9CC4B-7E97-43ED-B52A-D00D2119C605}"/>
              </a:ext>
            </a:extLst>
          </p:cNvPr>
          <p:cNvSpPr/>
          <p:nvPr/>
        </p:nvSpPr>
        <p:spPr>
          <a:xfrm>
            <a:off x="2083443" y="3657600"/>
            <a:ext cx="1111170" cy="5555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3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FE7B-2F25-E698-12E2-684D0C08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- </a:t>
            </a:r>
            <a:r>
              <a:rPr lang="en-US" dirty="0" err="1"/>
              <a:t>pyLDAvis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7925F1-F3BC-333A-050C-DB959441A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217" y="1939023"/>
            <a:ext cx="7595855" cy="47165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31EAE-B4BF-8ACF-780D-6E8DB3B0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8" y="1939023"/>
            <a:ext cx="7281977" cy="4716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2A907-6329-3D9C-F9C5-76538756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28" y="1939023"/>
            <a:ext cx="3505815" cy="4739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DBD66-D730-9008-C38F-71A19F0A2737}"/>
              </a:ext>
            </a:extLst>
          </p:cNvPr>
          <p:cNvSpPr txBox="1"/>
          <p:nvPr/>
        </p:nvSpPr>
        <p:spPr>
          <a:xfrm>
            <a:off x="764879" y="6150317"/>
            <a:ext cx="326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Close Up of Overlapping Topics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B53F84-808A-2528-ADF2-03DCEC80C66B}"/>
                  </a:ext>
                </a:extLst>
              </p14:cNvPr>
              <p14:cNvContentPartPr/>
              <p14:nvPr/>
            </p14:nvContentPartPr>
            <p14:xfrm>
              <a:off x="4270090" y="2874485"/>
              <a:ext cx="266040" cy="53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B53F84-808A-2528-ADF2-03DCEC80C6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6090" y="2766485"/>
                <a:ext cx="3736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5DAA2D-512B-2426-E94C-EA017783C28F}"/>
                  </a:ext>
                </a:extLst>
              </p14:cNvPr>
              <p14:cNvContentPartPr/>
              <p14:nvPr/>
            </p14:nvContentPartPr>
            <p14:xfrm>
              <a:off x="7917970" y="3198125"/>
              <a:ext cx="31212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5DAA2D-512B-2426-E94C-EA017783C2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4330" y="3090485"/>
                <a:ext cx="419760" cy="227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71D725-901E-07D9-82A2-9B1CD6F4F97E}"/>
              </a:ext>
            </a:extLst>
          </p:cNvPr>
          <p:cNvSpPr txBox="1"/>
          <p:nvPr/>
        </p:nvSpPr>
        <p:spPr>
          <a:xfrm>
            <a:off x="4120865" y="5370567"/>
            <a:ext cx="759585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Overlap of Topic 8 and Topic 9 suggests similar meanings are within close </a:t>
            </a:r>
            <a:r>
              <a:rPr lang="en-US" dirty="0" err="1">
                <a:solidFill>
                  <a:schemeClr val="bg1"/>
                </a:solidFill>
              </a:rPr>
              <a:t>intertopic</a:t>
            </a:r>
            <a:r>
              <a:rPr lang="en-US" dirty="0">
                <a:solidFill>
                  <a:schemeClr val="bg1"/>
                </a:solidFill>
              </a:rPr>
              <a:t> distances. Here, Topic 8 has terms ‘</a:t>
            </a:r>
            <a:r>
              <a:rPr lang="en-US" b="1" dirty="0">
                <a:solidFill>
                  <a:schemeClr val="bg1"/>
                </a:solidFill>
              </a:rPr>
              <a:t>theater</a:t>
            </a:r>
            <a:r>
              <a:rPr lang="en-US" dirty="0">
                <a:solidFill>
                  <a:schemeClr val="bg1"/>
                </a:solidFill>
              </a:rPr>
              <a:t>’ and ‘</a:t>
            </a:r>
            <a:r>
              <a:rPr lang="en-US" b="1" dirty="0">
                <a:solidFill>
                  <a:schemeClr val="bg1"/>
                </a:solidFill>
              </a:rPr>
              <a:t>show</a:t>
            </a:r>
            <a:r>
              <a:rPr lang="en-US" dirty="0">
                <a:solidFill>
                  <a:schemeClr val="bg1"/>
                </a:solidFill>
              </a:rPr>
              <a:t>’ while Topic 9 has ‘</a:t>
            </a:r>
            <a:r>
              <a:rPr lang="en-US" b="1" dirty="0" err="1">
                <a:solidFill>
                  <a:schemeClr val="bg1"/>
                </a:solidFill>
              </a:rPr>
              <a:t>broadway</a:t>
            </a:r>
            <a:r>
              <a:rPr lang="en-US" dirty="0">
                <a:solidFill>
                  <a:schemeClr val="bg1"/>
                </a:solidFill>
              </a:rPr>
              <a:t>’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F52BE3-50CC-3816-521D-AAB6AF411081}"/>
              </a:ext>
            </a:extLst>
          </p:cNvPr>
          <p:cNvCxnSpPr>
            <a:cxnSpLocks/>
          </p:cNvCxnSpPr>
          <p:nvPr/>
        </p:nvCxnSpPr>
        <p:spPr>
          <a:xfrm flipH="1">
            <a:off x="2229538" y="3910273"/>
            <a:ext cx="14396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D21DEC-C0F8-D299-A7F2-5CC392F5FADF}"/>
              </a:ext>
            </a:extLst>
          </p:cNvPr>
          <p:cNvCxnSpPr>
            <a:cxnSpLocks/>
          </p:cNvCxnSpPr>
          <p:nvPr/>
        </p:nvCxnSpPr>
        <p:spPr>
          <a:xfrm>
            <a:off x="764879" y="4764149"/>
            <a:ext cx="127450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61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28C-065B-D70F-BEC0-453DDDAC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LDA: Summary of Findings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999B6A-792B-A342-F468-CAB2BE2D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52305"/>
              </p:ext>
            </p:extLst>
          </p:nvPr>
        </p:nvGraphicFramePr>
        <p:xfrm>
          <a:off x="777242" y="1368424"/>
          <a:ext cx="8759665" cy="361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33">
                  <a:extLst>
                    <a:ext uri="{9D8B030D-6E8A-4147-A177-3AD203B41FA5}">
                      <a16:colId xmlns:a16="http://schemas.microsoft.com/office/drawing/2014/main" val="1904787032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37197394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1856989207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73387205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2059912527"/>
                    </a:ext>
                  </a:extLst>
                </a:gridCol>
              </a:tblGrid>
              <a:tr h="739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Positive-Subjective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67282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Optimum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91"/>
                  </a:ext>
                </a:extLst>
              </a:tr>
              <a:tr h="1050126">
                <a:tc>
                  <a:txBody>
                    <a:bodyPr/>
                    <a:lstStyle/>
                    <a:p>
                      <a:r>
                        <a:rPr lang="en-US" dirty="0"/>
                        <a:t>Optimum word per 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82521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50270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Coherence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83524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74102BC-F682-BEB8-B1FD-CB75ABD59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87" y="5036514"/>
            <a:ext cx="8048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06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28C-065B-D70F-BEC0-453DDDAC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LDA: Summary of Findings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999B6A-792B-A342-F468-CAB2BE2D87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2" y="1368424"/>
          <a:ext cx="8759665" cy="3614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33">
                  <a:extLst>
                    <a:ext uri="{9D8B030D-6E8A-4147-A177-3AD203B41FA5}">
                      <a16:colId xmlns:a16="http://schemas.microsoft.com/office/drawing/2014/main" val="1904787032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37197394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1856989207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73387205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2059912527"/>
                    </a:ext>
                  </a:extLst>
                </a:gridCol>
              </a:tblGrid>
              <a:tr h="739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Positive-Subjective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67282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Optimum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91"/>
                  </a:ext>
                </a:extLst>
              </a:tr>
              <a:tr h="1050126">
                <a:tc>
                  <a:txBody>
                    <a:bodyPr/>
                    <a:lstStyle/>
                    <a:p>
                      <a:r>
                        <a:rPr lang="en-US" dirty="0"/>
                        <a:t>Optimum word per 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82521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50270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Coherence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8352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796CE16-D6B0-35B4-E22E-38224997FD28}"/>
              </a:ext>
            </a:extLst>
          </p:cNvPr>
          <p:cNvSpPr/>
          <p:nvPr/>
        </p:nvSpPr>
        <p:spPr>
          <a:xfrm>
            <a:off x="4485742" y="3715473"/>
            <a:ext cx="1342664" cy="1122746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94D22-AD20-8BAE-9111-CB5544E5A1FD}"/>
              </a:ext>
            </a:extLst>
          </p:cNvPr>
          <p:cNvSpPr txBox="1"/>
          <p:nvPr/>
        </p:nvSpPr>
        <p:spPr>
          <a:xfrm>
            <a:off x="9815331" y="3429000"/>
            <a:ext cx="209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Highest Perplexity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Highest Coherence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6F3D1E-7C17-4CE4-FCD3-D4934C74F2AA}"/>
              </a:ext>
            </a:extLst>
          </p:cNvPr>
          <p:cNvCxnSpPr>
            <a:cxnSpLocks/>
          </p:cNvCxnSpPr>
          <p:nvPr/>
        </p:nvCxnSpPr>
        <p:spPr>
          <a:xfrm flipH="1">
            <a:off x="5828406" y="3889094"/>
            <a:ext cx="3854369" cy="3877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234A8D-76C0-6F1F-5E4C-94E93C88EA23}"/>
              </a:ext>
            </a:extLst>
          </p:cNvPr>
          <p:cNvSpPr txBox="1"/>
          <p:nvPr/>
        </p:nvSpPr>
        <p:spPr>
          <a:xfrm>
            <a:off x="9988951" y="2098179"/>
            <a:ext cx="181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Expectation:</a:t>
            </a:r>
            <a:br>
              <a:rPr lang="en-US" b="1" dirty="0"/>
            </a:br>
            <a:r>
              <a:rPr lang="en-US" b="1" dirty="0"/>
              <a:t>Low Perplexity</a:t>
            </a:r>
          </a:p>
          <a:p>
            <a:r>
              <a:rPr lang="en-US" b="1" dirty="0"/>
              <a:t>High Coherence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ED9DCD-AB06-26E6-BFC0-02D5CB534B07}"/>
                  </a:ext>
                </a:extLst>
              </p14:cNvPr>
              <p14:cNvContentPartPr/>
              <p14:nvPr/>
            </p14:nvContentPartPr>
            <p14:xfrm>
              <a:off x="4976581" y="2868917"/>
              <a:ext cx="395280" cy="3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ED9DCD-AB06-26E6-BFC0-02D5CB534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2581" y="2761277"/>
                <a:ext cx="5029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E235566-28AD-C3EE-F719-51361908CC56}"/>
                  </a:ext>
                </a:extLst>
              </p14:cNvPr>
              <p14:cNvContentPartPr/>
              <p14:nvPr/>
            </p14:nvContentPartPr>
            <p14:xfrm>
              <a:off x="3264061" y="2915717"/>
              <a:ext cx="391680" cy="25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E235566-28AD-C3EE-F719-51361908CC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0061" y="2807717"/>
                <a:ext cx="499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F36C601-1A1B-0E3B-596F-73155DD1A17B}"/>
                  </a:ext>
                </a:extLst>
              </p14:cNvPr>
              <p14:cNvContentPartPr/>
              <p14:nvPr/>
            </p14:nvContentPartPr>
            <p14:xfrm>
              <a:off x="6724381" y="2869637"/>
              <a:ext cx="835200" cy="2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F36C601-1A1B-0E3B-596F-73155DD1A1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0381" y="2761637"/>
                <a:ext cx="9428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159A26-7EAF-DEFD-C136-54539D4FE150}"/>
                  </a:ext>
                </a:extLst>
              </p14:cNvPr>
              <p14:cNvContentPartPr/>
              <p14:nvPr/>
            </p14:nvContentPartPr>
            <p14:xfrm>
              <a:off x="8529781" y="2827157"/>
              <a:ext cx="474120" cy="100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159A26-7EAF-DEFD-C136-54539D4FE1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76141" y="2719517"/>
                <a:ext cx="581760" cy="3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08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28C-065B-D70F-BEC0-453DDDAC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LDA: Summary of Findings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999B6A-792B-A342-F468-CAB2BE2D8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87808"/>
              </p:ext>
            </p:extLst>
          </p:nvPr>
        </p:nvGraphicFramePr>
        <p:xfrm>
          <a:off x="1310310" y="1871923"/>
          <a:ext cx="8759665" cy="42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33">
                  <a:extLst>
                    <a:ext uri="{9D8B030D-6E8A-4147-A177-3AD203B41FA5}">
                      <a16:colId xmlns:a16="http://schemas.microsoft.com/office/drawing/2014/main" val="1904787032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37197394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1856989207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73387205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2059912527"/>
                    </a:ext>
                  </a:extLst>
                </a:gridCol>
              </a:tblGrid>
              <a:tr h="739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Positive-Subjective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67282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Optimum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91"/>
                  </a:ext>
                </a:extLst>
              </a:tr>
              <a:tr h="1050126">
                <a:tc>
                  <a:txBody>
                    <a:bodyPr/>
                    <a:lstStyle/>
                    <a:p>
                      <a:r>
                        <a:rPr lang="en-US" dirty="0"/>
                        <a:t>Optimum word per 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82521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50270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Coherence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83524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Video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(one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min (one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(two 10-min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(two 10-min video)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4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383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28C-065B-D70F-BEC0-453DDDAC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LDA: Summary of Findings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999B6A-792B-A342-F468-CAB2BE2D87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10310" y="1871923"/>
          <a:ext cx="8759665" cy="4254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33">
                  <a:extLst>
                    <a:ext uri="{9D8B030D-6E8A-4147-A177-3AD203B41FA5}">
                      <a16:colId xmlns:a16="http://schemas.microsoft.com/office/drawing/2014/main" val="1904787032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37197394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1856989207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573387205"/>
                    </a:ext>
                  </a:extLst>
                </a:gridCol>
                <a:gridCol w="1751933">
                  <a:extLst>
                    <a:ext uri="{9D8B030D-6E8A-4147-A177-3AD203B41FA5}">
                      <a16:colId xmlns:a16="http://schemas.microsoft.com/office/drawing/2014/main" val="2059912527"/>
                    </a:ext>
                  </a:extLst>
                </a:gridCol>
              </a:tblGrid>
              <a:tr h="739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Positive-Subjective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67282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Optimum 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21791"/>
                  </a:ext>
                </a:extLst>
              </a:tr>
              <a:tr h="1050126">
                <a:tc>
                  <a:txBody>
                    <a:bodyPr/>
                    <a:lstStyle/>
                    <a:p>
                      <a:r>
                        <a:rPr lang="en-US" dirty="0"/>
                        <a:t>Optimum word per 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382521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150270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Coherence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83524"/>
                  </a:ext>
                </a:extLst>
              </a:tr>
              <a:tr h="608407">
                <a:tc>
                  <a:txBody>
                    <a:bodyPr/>
                    <a:lstStyle/>
                    <a:p>
                      <a:r>
                        <a:rPr lang="en-US" dirty="0"/>
                        <a:t>Video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(one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min (one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(two 10-min video)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min (two 10-min video)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437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F3A2BFB-D9B0-D5C5-F393-4D623F5BDC3B}"/>
              </a:ext>
            </a:extLst>
          </p:cNvPr>
          <p:cNvSpPr txBox="1"/>
          <p:nvPr/>
        </p:nvSpPr>
        <p:spPr>
          <a:xfrm>
            <a:off x="10425124" y="4110841"/>
            <a:ext cx="1979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</a:rPr>
              <a:t>Coherence is sensitive to number of documents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926F7-8C5F-9753-C1B1-026043AFC5AC}"/>
                  </a:ext>
                </a:extLst>
              </p14:cNvPr>
              <p14:cNvContentPartPr/>
              <p14:nvPr/>
            </p14:nvContentPartPr>
            <p14:xfrm>
              <a:off x="5334421" y="4815437"/>
              <a:ext cx="733680" cy="53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926F7-8C5F-9753-C1B1-026043AFC5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0101" y="4811117"/>
                <a:ext cx="7423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B3A421-27FE-7ADE-33CC-830B22F618C6}"/>
                  </a:ext>
                </a:extLst>
              </p14:cNvPr>
              <p14:cNvContentPartPr/>
              <p14:nvPr/>
            </p14:nvContentPartPr>
            <p14:xfrm>
              <a:off x="5691901" y="5425997"/>
              <a:ext cx="614520" cy="60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B3A421-27FE-7ADE-33CC-830B22F618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87581" y="5421677"/>
                <a:ext cx="623160" cy="61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64DA733-AC83-03F6-84B9-F27BA70417D7}"/>
              </a:ext>
            </a:extLst>
          </p:cNvPr>
          <p:cNvGrpSpPr/>
          <p:nvPr/>
        </p:nvGrpSpPr>
        <p:grpSpPr>
          <a:xfrm>
            <a:off x="7023901" y="4755677"/>
            <a:ext cx="893520" cy="1184040"/>
            <a:chOff x="7023901" y="4755677"/>
            <a:chExt cx="893520" cy="11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F4CD5E-C3B0-AB4E-FDCC-362BAB4B776A}"/>
                    </a:ext>
                  </a:extLst>
                </p14:cNvPr>
                <p14:cNvContentPartPr/>
                <p14:nvPr/>
              </p14:nvContentPartPr>
              <p14:xfrm>
                <a:off x="7023901" y="4755677"/>
                <a:ext cx="893520" cy="61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F4CD5E-C3B0-AB4E-FDCC-362BAB4B77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19581" y="4751357"/>
                  <a:ext cx="90216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2E915-3534-556A-7E8F-3CAED7208BC9}"/>
                    </a:ext>
                  </a:extLst>
                </p14:cNvPr>
                <p14:cNvContentPartPr/>
                <p14:nvPr/>
              </p14:nvContentPartPr>
              <p14:xfrm>
                <a:off x="7554901" y="5460917"/>
                <a:ext cx="295200" cy="47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2E915-3534-556A-7E8F-3CAED7208B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50581" y="5456597"/>
                  <a:ext cx="303840" cy="48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70DB13-B91A-3357-135E-33E5C2EDB4CC}"/>
                  </a:ext>
                </a:extLst>
              </p14:cNvPr>
              <p14:cNvContentPartPr/>
              <p14:nvPr/>
            </p14:nvContentPartPr>
            <p14:xfrm>
              <a:off x="3297181" y="5418797"/>
              <a:ext cx="428400" cy="483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70DB13-B91A-3357-135E-33E5C2EDB4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2861" y="5414477"/>
                <a:ext cx="4370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1CB1A7-97FE-BAE3-BEEC-382F4C21AD46}"/>
                  </a:ext>
                </a:extLst>
              </p14:cNvPr>
              <p14:cNvContentPartPr/>
              <p14:nvPr/>
            </p14:nvContentPartPr>
            <p14:xfrm>
              <a:off x="5010781" y="5462357"/>
              <a:ext cx="326520" cy="45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1CB1A7-97FE-BAE3-BEEC-382F4C21AD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6461" y="5458037"/>
                <a:ext cx="3351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FD9C88-5068-82D0-6E7D-8740D05AB9F1}"/>
                  </a:ext>
                </a:extLst>
              </p14:cNvPr>
              <p14:cNvContentPartPr/>
              <p14:nvPr/>
            </p14:nvContentPartPr>
            <p14:xfrm>
              <a:off x="5325421" y="3204437"/>
              <a:ext cx="658800" cy="53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FD9C88-5068-82D0-6E7D-8740D05AB9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21101" y="3200117"/>
                <a:ext cx="6674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E82BB85-7EF7-3FE6-6F35-E062E830D39E}"/>
                  </a:ext>
                </a:extLst>
              </p14:cNvPr>
              <p14:cNvContentPartPr/>
              <p14:nvPr/>
            </p14:nvContentPartPr>
            <p14:xfrm>
              <a:off x="3667621" y="3182477"/>
              <a:ext cx="581400" cy="45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E82BB85-7EF7-3FE6-6F35-E062E830D39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63301" y="3178157"/>
                <a:ext cx="590040" cy="461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396D6E-F87D-560F-84E7-E7F8937FFF37}"/>
              </a:ext>
            </a:extLst>
          </p:cNvPr>
          <p:cNvSpPr txBox="1"/>
          <p:nvPr/>
        </p:nvSpPr>
        <p:spPr>
          <a:xfrm>
            <a:off x="10401929" y="2817507"/>
            <a:ext cx="1589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Topic size correlates with corpus size </a:t>
            </a:r>
          </a:p>
        </p:txBody>
      </p:sp>
    </p:spTree>
    <p:extLst>
      <p:ext uri="{BB962C8B-B14F-4D97-AF65-F5344CB8AC3E}">
        <p14:creationId xmlns:p14="http://schemas.microsoft.com/office/powerpoint/2010/main" val="4134213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014" y="788815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Topics:</a:t>
            </a:r>
            <a:br>
              <a:rPr lang="en-US" sz="3200" dirty="0"/>
            </a:br>
            <a:r>
              <a:rPr lang="en-US" sz="3200" dirty="0"/>
              <a:t>Negative-Objective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9C2058A-B40E-5A38-6C9D-583785136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93952"/>
              </p:ext>
            </p:extLst>
          </p:nvPr>
        </p:nvGraphicFramePr>
        <p:xfrm>
          <a:off x="8697927" y="1455289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B86B2BF-D714-D04B-D64F-BE9F67247A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699" t="709" r="4767" b="-709"/>
          <a:stretch/>
        </p:blipFill>
        <p:spPr>
          <a:xfrm>
            <a:off x="17496" y="1266443"/>
            <a:ext cx="8402981" cy="473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8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014" y="788815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Topics:</a:t>
            </a:r>
            <a:br>
              <a:rPr lang="en-US" sz="3200" dirty="0"/>
            </a:br>
            <a:r>
              <a:rPr lang="en-US" sz="3200" dirty="0"/>
              <a:t>Negative-Objective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7C4B32-D7AF-5488-8877-92489AD54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112255"/>
              </p:ext>
            </p:extLst>
          </p:nvPr>
        </p:nvGraphicFramePr>
        <p:xfrm>
          <a:off x="493650" y="1569307"/>
          <a:ext cx="7157216" cy="189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21">
                  <a:extLst>
                    <a:ext uri="{9D8B030D-6E8A-4147-A177-3AD203B41FA5}">
                      <a16:colId xmlns:a16="http://schemas.microsoft.com/office/drawing/2014/main" val="2991860144"/>
                    </a:ext>
                  </a:extLst>
                </a:gridCol>
                <a:gridCol w="2887065">
                  <a:extLst>
                    <a:ext uri="{9D8B030D-6E8A-4147-A177-3AD203B41FA5}">
                      <a16:colId xmlns:a16="http://schemas.microsoft.com/office/drawing/2014/main" val="2944296074"/>
                    </a:ext>
                  </a:extLst>
                </a:gridCol>
                <a:gridCol w="1782665">
                  <a:extLst>
                    <a:ext uri="{9D8B030D-6E8A-4147-A177-3AD203B41FA5}">
                      <a16:colId xmlns:a16="http://schemas.microsoft.com/office/drawing/2014/main" val="3955679080"/>
                    </a:ext>
                  </a:extLst>
                </a:gridCol>
                <a:gridCol w="1782665">
                  <a:extLst>
                    <a:ext uri="{9D8B030D-6E8A-4147-A177-3AD203B41FA5}">
                      <a16:colId xmlns:a16="http://schemas.microsoft.com/office/drawing/2014/main" val="3423147580"/>
                    </a:ext>
                  </a:extLst>
                </a:gridCol>
              </a:tblGrid>
              <a:tr h="264572">
                <a:tc>
                  <a:txBody>
                    <a:bodyPr/>
                    <a:lstStyle/>
                    <a:p>
                      <a:r>
                        <a:rPr lang="en-US" sz="1800" dirty="0"/>
                        <a:t>Topic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Potential Topic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 Relevant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Size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83709"/>
                  </a:ext>
                </a:extLst>
              </a:tr>
              <a:tr h="6287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Musical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Big, song, gravity, music, theater,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71253"/>
                  </a:ext>
                </a:extLst>
              </a:tr>
              <a:tr h="6287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Problem, back, people, entire,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49.8%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2330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B2DFB7-55DD-B3C5-A2A0-9E840C4E8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66270"/>
              </p:ext>
            </p:extLst>
          </p:nvPr>
        </p:nvGraphicFramePr>
        <p:xfrm>
          <a:off x="8697927" y="1455289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-7.04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81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F64F-A0EA-62E7-E435-8CAA18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6"/>
            <a:ext cx="10637518" cy="74503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D4EC8-BF0C-B92D-DF69-F34E8ED6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690688"/>
            <a:ext cx="10637518" cy="435133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9E8D90-E2FE-F855-446D-31EBC10F6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01351"/>
              </p:ext>
            </p:extLst>
          </p:nvPr>
        </p:nvGraphicFramePr>
        <p:xfrm>
          <a:off x="549019" y="1662360"/>
          <a:ext cx="11236420" cy="4342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8210">
                  <a:extLst>
                    <a:ext uri="{9D8B030D-6E8A-4147-A177-3AD203B41FA5}">
                      <a16:colId xmlns:a16="http://schemas.microsoft.com/office/drawing/2014/main" val="3053448684"/>
                    </a:ext>
                  </a:extLst>
                </a:gridCol>
                <a:gridCol w="5618210">
                  <a:extLst>
                    <a:ext uri="{9D8B030D-6E8A-4147-A177-3AD203B41FA5}">
                      <a16:colId xmlns:a16="http://schemas.microsoft.com/office/drawing/2014/main" val="6639043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General Patterns Noticed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893611"/>
                  </a:ext>
                </a:extLst>
              </a:tr>
              <a:tr h="994211">
                <a:tc>
                  <a:txBody>
                    <a:bodyPr/>
                    <a:lstStyle/>
                    <a:p>
                      <a:r>
                        <a:rPr lang="en-US" dirty="0"/>
                        <a:t>Positive Sentiments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28508"/>
                  </a:ext>
                </a:extLst>
              </a:tr>
              <a:tr h="9942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Emphasis on Musical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025465"/>
                  </a:ext>
                </a:extLst>
              </a:tr>
              <a:tr h="994211">
                <a:tc>
                  <a:txBody>
                    <a:bodyPr/>
                    <a:lstStyle/>
                    <a:p>
                      <a:r>
                        <a:rPr lang="en-US" dirty="0"/>
                        <a:t>Productions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163208"/>
                  </a:ext>
                </a:extLst>
              </a:tr>
              <a:tr h="994211">
                <a:tc>
                  <a:txBody>
                    <a:bodyPr/>
                    <a:lstStyle/>
                    <a:p>
                      <a:r>
                        <a:rPr lang="en-US" dirty="0"/>
                        <a:t>Strong Sentiments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046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E6F75DC-EFDA-D6FD-C396-EF17A01E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70" y="1993813"/>
            <a:ext cx="1466850" cy="52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2D3C3-7E99-556B-F2A3-147BE24BD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089" y="2450632"/>
            <a:ext cx="1059403" cy="503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DCEB01-84D0-6D03-2495-AD416B43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426" y="2107735"/>
            <a:ext cx="1387078" cy="633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062B9-811C-23FE-A4AB-D71F3F56F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64" y="1993813"/>
            <a:ext cx="1387078" cy="604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BF37AB-CBFD-6309-8072-15C4194CA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792" y="2502450"/>
            <a:ext cx="1167801" cy="567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DEB1D9-EA49-C6DE-204D-4F9E0B0BD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378" y="3069886"/>
            <a:ext cx="2019300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547601-71B4-191F-AB38-3B12E3B30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089" y="3627349"/>
            <a:ext cx="1758596" cy="462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2FD208-AFE4-83A1-E849-60878FBF1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064" y="3572717"/>
            <a:ext cx="2230350" cy="5323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3E57C7-A3AA-DA44-666A-C7E5906E0F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2620" y="3149034"/>
            <a:ext cx="1809750" cy="381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1375D7-179A-295E-5198-4E4F4B33A4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7229" y="4064416"/>
            <a:ext cx="1495425" cy="466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3394FE-00F3-746A-47D2-9C71701E97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8764" y="4533387"/>
            <a:ext cx="1758596" cy="524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3B0348-ABB8-DBBD-3806-3EFECE2BEC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2261" y="4099705"/>
            <a:ext cx="3333178" cy="5028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DC4665-C5C4-867A-EF6E-0E65DB1B15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8895" y="4591404"/>
            <a:ext cx="1400175" cy="4667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697D85-1EE1-1C9D-068B-8852C7B0E8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1841" y="4099705"/>
            <a:ext cx="969773" cy="6572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B3DA3C-9D62-D030-D99D-1DCE0C587C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0461" y="1991739"/>
            <a:ext cx="1834171" cy="6050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C20FE63-B3AA-7EDF-83FC-F550687E9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3974" y="5181557"/>
            <a:ext cx="1035284" cy="5343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32A0BC-368A-B65F-6DAC-EE0D2933C6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34259" y="4920701"/>
            <a:ext cx="349348" cy="11276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D7B925-5217-70D8-6C81-B6C054AE39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43268" y="5484521"/>
            <a:ext cx="1014015" cy="411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E37F07-E756-868B-D05D-C9AED84A84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14874" y="5141854"/>
            <a:ext cx="1514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364" y="734063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Negative-Subjective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D5F07C-6E8A-1723-02C7-C3B07C8A0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53936"/>
              </p:ext>
            </p:extLst>
          </p:nvPr>
        </p:nvGraphicFramePr>
        <p:xfrm>
          <a:off x="8948111" y="1446807"/>
          <a:ext cx="2719170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9585">
                  <a:extLst>
                    <a:ext uri="{9D8B030D-6E8A-4147-A177-3AD203B41FA5}">
                      <a16:colId xmlns:a16="http://schemas.microsoft.com/office/drawing/2014/main" val="4025538178"/>
                    </a:ext>
                  </a:extLst>
                </a:gridCol>
                <a:gridCol w="1359585">
                  <a:extLst>
                    <a:ext uri="{9D8B030D-6E8A-4147-A177-3AD203B41FA5}">
                      <a16:colId xmlns:a16="http://schemas.microsoft.com/office/drawing/2014/main" val="3074853017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1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47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3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9F25C8B-6A90-2EF3-D089-A663F37672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" y="1352489"/>
            <a:ext cx="8741419" cy="51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1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21" y="730943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Negative-Subjective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7C4B32-D7AF-5488-8877-92489AD54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016503"/>
              </p:ext>
            </p:extLst>
          </p:nvPr>
        </p:nvGraphicFramePr>
        <p:xfrm>
          <a:off x="211677" y="1652687"/>
          <a:ext cx="8112869" cy="324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30">
                  <a:extLst>
                    <a:ext uri="{9D8B030D-6E8A-4147-A177-3AD203B41FA5}">
                      <a16:colId xmlns:a16="http://schemas.microsoft.com/office/drawing/2014/main" val="2991860144"/>
                    </a:ext>
                  </a:extLst>
                </a:gridCol>
                <a:gridCol w="3272555">
                  <a:extLst>
                    <a:ext uri="{9D8B030D-6E8A-4147-A177-3AD203B41FA5}">
                      <a16:colId xmlns:a16="http://schemas.microsoft.com/office/drawing/2014/main" val="2944296074"/>
                    </a:ext>
                  </a:extLst>
                </a:gridCol>
                <a:gridCol w="2020692">
                  <a:extLst>
                    <a:ext uri="{9D8B030D-6E8A-4147-A177-3AD203B41FA5}">
                      <a16:colId xmlns:a16="http://schemas.microsoft.com/office/drawing/2014/main" val="3955679080"/>
                    </a:ext>
                  </a:extLst>
                </a:gridCol>
                <a:gridCol w="2020692">
                  <a:extLst>
                    <a:ext uri="{9D8B030D-6E8A-4147-A177-3AD203B41FA5}">
                      <a16:colId xmlns:a16="http://schemas.microsoft.com/office/drawing/2014/main" val="3494778512"/>
                    </a:ext>
                  </a:extLst>
                </a:gridCol>
              </a:tblGrid>
              <a:tr h="361083">
                <a:tc>
                  <a:txBody>
                    <a:bodyPr/>
                    <a:lstStyle/>
                    <a:p>
                      <a:r>
                        <a:rPr lang="en-US" sz="1800" dirty="0"/>
                        <a:t>Topic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Potential Topic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 Relevant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Size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83709"/>
                  </a:ext>
                </a:extLst>
              </a:tr>
              <a:tr h="8890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Kind, smart, time, plot, power,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71253"/>
                  </a:ext>
                </a:extLst>
              </a:tr>
              <a:tr h="6838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Big, musical, mean, stage, 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08154"/>
                  </a:ext>
                </a:extLst>
              </a:tr>
              <a:tr h="4787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Pretty, stage, oz, money,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136964"/>
                  </a:ext>
                </a:extLst>
              </a:tr>
              <a:tr h="4787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Good, audience, force, sense,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973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946D83-D92D-09F6-AB81-F5D47F54A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69036"/>
              </p:ext>
            </p:extLst>
          </p:nvPr>
        </p:nvGraphicFramePr>
        <p:xfrm>
          <a:off x="8948111" y="1446807"/>
          <a:ext cx="2719170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59585">
                  <a:extLst>
                    <a:ext uri="{9D8B030D-6E8A-4147-A177-3AD203B41FA5}">
                      <a16:colId xmlns:a16="http://schemas.microsoft.com/office/drawing/2014/main" val="4025538178"/>
                    </a:ext>
                  </a:extLst>
                </a:gridCol>
                <a:gridCol w="1359585">
                  <a:extLst>
                    <a:ext uri="{9D8B030D-6E8A-4147-A177-3AD203B41FA5}">
                      <a16:colId xmlns:a16="http://schemas.microsoft.com/office/drawing/2014/main" val="3074853017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51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47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16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125" y="706954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Positive-Objective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E75BC6-E5BF-A55A-CD87-CD801ACB3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16868"/>
              </p:ext>
            </p:extLst>
          </p:nvPr>
        </p:nvGraphicFramePr>
        <p:xfrm>
          <a:off x="8921397" y="1538960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E35C791-69A7-3D25-474C-C1F2DF5C8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2" y="1538960"/>
            <a:ext cx="8426987" cy="44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76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57" y="777241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Positive-Objective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7C4B32-D7AF-5488-8877-92489AD542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583632"/>
              </p:ext>
            </p:extLst>
          </p:nvPr>
        </p:nvGraphicFramePr>
        <p:xfrm>
          <a:off x="497775" y="1812854"/>
          <a:ext cx="6415878" cy="352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732">
                  <a:extLst>
                    <a:ext uri="{9D8B030D-6E8A-4147-A177-3AD203B41FA5}">
                      <a16:colId xmlns:a16="http://schemas.microsoft.com/office/drawing/2014/main" val="2991860144"/>
                    </a:ext>
                  </a:extLst>
                </a:gridCol>
                <a:gridCol w="2197508">
                  <a:extLst>
                    <a:ext uri="{9D8B030D-6E8A-4147-A177-3AD203B41FA5}">
                      <a16:colId xmlns:a16="http://schemas.microsoft.com/office/drawing/2014/main" val="2944296074"/>
                    </a:ext>
                  </a:extLst>
                </a:gridCol>
                <a:gridCol w="2096974">
                  <a:extLst>
                    <a:ext uri="{9D8B030D-6E8A-4147-A177-3AD203B41FA5}">
                      <a16:colId xmlns:a16="http://schemas.microsoft.com/office/drawing/2014/main" val="3955679080"/>
                    </a:ext>
                  </a:extLst>
                </a:gridCol>
                <a:gridCol w="1342664">
                  <a:extLst>
                    <a:ext uri="{9D8B030D-6E8A-4147-A177-3AD203B41FA5}">
                      <a16:colId xmlns:a16="http://schemas.microsoft.com/office/drawing/2014/main" val="638245287"/>
                    </a:ext>
                  </a:extLst>
                </a:gridCol>
              </a:tblGrid>
              <a:tr h="361083">
                <a:tc>
                  <a:txBody>
                    <a:bodyPr/>
                    <a:lstStyle/>
                    <a:p>
                      <a:r>
                        <a:rPr lang="en-US" sz="1800" dirty="0"/>
                        <a:t>Topic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Potential Topic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 Relevant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Size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83709"/>
                  </a:ext>
                </a:extLst>
              </a:tr>
              <a:tr h="8890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Example, visual, life, stage, performance, sound, issue, fit, director, 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71253"/>
                  </a:ext>
                </a:extLst>
              </a:tr>
              <a:tr h="6838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Audience sentiments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Fucking, fuck, quick, guess, completely, ride, hate, turn, joker,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08154"/>
                  </a:ext>
                </a:extLst>
              </a:tr>
              <a:tr h="4787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136964"/>
                  </a:ext>
                </a:extLst>
              </a:tr>
              <a:tr h="4787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Misc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Appetizer, rocket, sporadically, mixed, </a:t>
                      </a:r>
                      <a:r>
                        <a:rPr lang="en-US" sz="1400" dirty="0" err="1"/>
                        <a:t>metacritic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89739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421DC3-A3A3-AD12-6480-73EA3CE8F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54449"/>
              </p:ext>
            </p:extLst>
          </p:nvPr>
        </p:nvGraphicFramePr>
        <p:xfrm>
          <a:off x="8666138" y="1544296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64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57" y="777241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Positive-Subjective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0A07CA-FA0C-E1F1-16B5-4FD6D340E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41921"/>
              </p:ext>
            </p:extLst>
          </p:nvPr>
        </p:nvGraphicFramePr>
        <p:xfrm>
          <a:off x="8666138" y="1544296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EDC369-0C08-4B14-6226-FE19DCFC5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54869"/>
            <a:ext cx="8524318" cy="50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33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7CBA-AF62-ABD1-A49A-D77FC0DC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757" y="777241"/>
            <a:ext cx="4572192" cy="477628"/>
          </a:xfrm>
        </p:spPr>
        <p:txBody>
          <a:bodyPr anchor="b">
            <a:noAutofit/>
          </a:bodyPr>
          <a:lstStyle/>
          <a:p>
            <a:pPr algn="ctr"/>
            <a:r>
              <a:rPr lang="en-US" sz="3200" dirty="0"/>
              <a:t>Topic:</a:t>
            </a:r>
            <a:br>
              <a:rPr lang="en-US" sz="3200" dirty="0"/>
            </a:br>
            <a:r>
              <a:rPr lang="en-US" sz="3200" dirty="0"/>
              <a:t>Positive-Subjective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87E2-6700-492B-BA4A-8A9431BE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A6BFB9-AC4D-4E80-86E4-244428547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8998" y="0"/>
            <a:ext cx="343274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E6C3648-AC76-4F18-936E-A224F4BBE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631" y="-2700"/>
            <a:ext cx="3429000" cy="3429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CA88F3-F79E-4362-B8AA-D6A311A3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" y="12996"/>
            <a:ext cx="3429000" cy="34115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D680B5-CEA9-49AD-B86C-56958B237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7" y="3427200"/>
            <a:ext cx="3430800" cy="3430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5CF3EA-5E63-470F-85C6-FCEC7F728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0938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83C6307-CDF3-4EE3-9CE3-7A1D536DD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2738" y="3424500"/>
            <a:ext cx="3429000" cy="3429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D3FAAC1-50DC-4F66-A7C8-A71CEA81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52" y="3429000"/>
            <a:ext cx="3429000" cy="3429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EA7629-3D8C-3482-BABA-323C6F68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740219"/>
              </p:ext>
            </p:extLst>
          </p:nvPr>
        </p:nvGraphicFramePr>
        <p:xfrm>
          <a:off x="8666138" y="1544296"/>
          <a:ext cx="2675426" cy="119993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37713">
                  <a:extLst>
                    <a:ext uri="{9D8B030D-6E8A-4147-A177-3AD203B41FA5}">
                      <a16:colId xmlns:a16="http://schemas.microsoft.com/office/drawing/2014/main" val="2219227118"/>
                    </a:ext>
                  </a:extLst>
                </a:gridCol>
                <a:gridCol w="1337713">
                  <a:extLst>
                    <a:ext uri="{9D8B030D-6E8A-4147-A177-3AD203B41FA5}">
                      <a16:colId xmlns:a16="http://schemas.microsoft.com/office/drawing/2014/main" val="3482405264"/>
                    </a:ext>
                  </a:extLst>
                </a:gridCol>
              </a:tblGrid>
              <a:tr h="468418">
                <a:tc>
                  <a:txBody>
                    <a:bodyPr/>
                    <a:lstStyle/>
                    <a:p>
                      <a:r>
                        <a:rPr lang="en-US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77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Coherence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85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Len(Corpus)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2004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9AA5DD02-9A8C-0321-5281-72BC0A3AC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624114"/>
              </p:ext>
            </p:extLst>
          </p:nvPr>
        </p:nvGraphicFramePr>
        <p:xfrm>
          <a:off x="497775" y="1812854"/>
          <a:ext cx="6415878" cy="2691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732">
                  <a:extLst>
                    <a:ext uri="{9D8B030D-6E8A-4147-A177-3AD203B41FA5}">
                      <a16:colId xmlns:a16="http://schemas.microsoft.com/office/drawing/2014/main" val="2991860144"/>
                    </a:ext>
                  </a:extLst>
                </a:gridCol>
                <a:gridCol w="2197508">
                  <a:extLst>
                    <a:ext uri="{9D8B030D-6E8A-4147-A177-3AD203B41FA5}">
                      <a16:colId xmlns:a16="http://schemas.microsoft.com/office/drawing/2014/main" val="2944296074"/>
                    </a:ext>
                  </a:extLst>
                </a:gridCol>
                <a:gridCol w="2096974">
                  <a:extLst>
                    <a:ext uri="{9D8B030D-6E8A-4147-A177-3AD203B41FA5}">
                      <a16:colId xmlns:a16="http://schemas.microsoft.com/office/drawing/2014/main" val="3955679080"/>
                    </a:ext>
                  </a:extLst>
                </a:gridCol>
                <a:gridCol w="1342664">
                  <a:extLst>
                    <a:ext uri="{9D8B030D-6E8A-4147-A177-3AD203B41FA5}">
                      <a16:colId xmlns:a16="http://schemas.microsoft.com/office/drawing/2014/main" val="638245287"/>
                    </a:ext>
                  </a:extLst>
                </a:gridCol>
              </a:tblGrid>
              <a:tr h="361083">
                <a:tc>
                  <a:txBody>
                    <a:bodyPr/>
                    <a:lstStyle/>
                    <a:p>
                      <a:r>
                        <a:rPr lang="en-US" sz="1800" dirty="0"/>
                        <a:t>Topic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Potential Topic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 Relevant Terms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Size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83709"/>
                  </a:ext>
                </a:extLst>
              </a:tr>
              <a:tr h="8890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show, stage, plot, social, whole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71253"/>
                  </a:ext>
                </a:extLst>
              </a:tr>
              <a:tr h="6838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Enhance, tv, </a:t>
                      </a:r>
                      <a:r>
                        <a:rPr lang="en-US" sz="1400" dirty="0" err="1"/>
                        <a:t>dolby</a:t>
                      </a:r>
                      <a:r>
                        <a:rPr lang="en-US" sz="1400" dirty="0"/>
                        <a:t>, idea, </a:t>
                      </a:r>
                      <a:r>
                        <a:rPr lang="en-US" sz="1400" dirty="0" err="1"/>
                        <a:t>cgi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408154"/>
                  </a:ext>
                </a:extLst>
              </a:tr>
              <a:tr h="4787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Face, amazing, motion, tilt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136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116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07037-C385-4D79-E57A-695F30CE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438" y="822983"/>
            <a:ext cx="6257709" cy="51912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/>
              <a:t>Topics Side-by-Side Comparison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B2EC2C-A33F-49EE-AB41-F93852346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8B9A43-D405-4564-90D7-037BDBC7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57B3A0-8B17-4AE0-BD9C-475E1D760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C6906E2-675F-4338-8113-0F0C0923B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-2700"/>
            <a:ext cx="3429000" cy="3429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10CEDD-F054-4BF3-B856-98FED59AE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3427200"/>
            <a:ext cx="3430800" cy="3430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41AACEA-00E6-4D31-9A7C-74455B228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B5949A-E34F-4EE9-A608-55EEADE0E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1CA331F-7ACF-4D95-B4E6-ECA9C09D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7754" y="3424500"/>
            <a:ext cx="3429000" cy="3429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ACB859-49D3-ABC7-2D27-F715E34EF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004617"/>
              </p:ext>
            </p:extLst>
          </p:nvPr>
        </p:nvGraphicFramePr>
        <p:xfrm>
          <a:off x="1596109" y="1973825"/>
          <a:ext cx="9026804" cy="274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701">
                  <a:extLst>
                    <a:ext uri="{9D8B030D-6E8A-4147-A177-3AD203B41FA5}">
                      <a16:colId xmlns:a16="http://schemas.microsoft.com/office/drawing/2014/main" val="4052302500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3870638509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2088337129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2276407307"/>
                    </a:ext>
                  </a:extLst>
                </a:gridCol>
              </a:tblGrid>
              <a:tr h="63491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Objective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Subjective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69767"/>
                  </a:ext>
                </a:extLst>
              </a:tr>
              <a:tr h="6349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Negative-Objective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Positive-Objective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Negative-Subjective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Positive-Subjective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11963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r>
                        <a:rPr lang="en-US" sz="1600" dirty="0"/>
                        <a:t>Musical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82550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Audience sentiments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Cinema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76326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62311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Misc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695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35B7CF-A005-FBA0-31F6-EE8510E8ACB4}"/>
                  </a:ext>
                </a:extLst>
              </p14:cNvPr>
              <p14:cNvContentPartPr/>
              <p14:nvPr/>
            </p14:nvContentPartPr>
            <p14:xfrm>
              <a:off x="1791353" y="3408568"/>
              <a:ext cx="612720" cy="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35B7CF-A005-FBA0-31F6-EE8510E8AC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7353" y="3300928"/>
                <a:ext cx="7203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937983-BD99-AE76-A837-7318F7F92F6E}"/>
                  </a:ext>
                </a:extLst>
              </p14:cNvPr>
              <p14:cNvContentPartPr/>
              <p14:nvPr/>
            </p14:nvContentPartPr>
            <p14:xfrm>
              <a:off x="6340313" y="3813568"/>
              <a:ext cx="637560" cy="36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937983-BD99-AE76-A837-7318F7F92F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86673" y="3705568"/>
                <a:ext cx="745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14C0DF-19C2-8128-082C-29B78B771226}"/>
                  </a:ext>
                </a:extLst>
              </p14:cNvPr>
              <p14:cNvContentPartPr/>
              <p14:nvPr/>
            </p14:nvContentPartPr>
            <p14:xfrm>
              <a:off x="8516153" y="3346648"/>
              <a:ext cx="650520" cy="63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14C0DF-19C2-8128-082C-29B78B7712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62513" y="3238648"/>
                <a:ext cx="7581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0B2A559-50A8-908E-FC08-D748F47848DD}"/>
                  </a:ext>
                </a:extLst>
              </p14:cNvPr>
              <p14:cNvContentPartPr/>
              <p14:nvPr/>
            </p14:nvContentPartPr>
            <p14:xfrm>
              <a:off x="1687313" y="3774328"/>
              <a:ext cx="1073880" cy="6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0B2A559-50A8-908E-FC08-D748F47848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3673" y="3666328"/>
                <a:ext cx="11815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BA8F85-C898-2304-BC17-344FCF1A3F48}"/>
                  </a:ext>
                </a:extLst>
              </p14:cNvPr>
              <p14:cNvContentPartPr/>
              <p14:nvPr/>
            </p14:nvContentPartPr>
            <p14:xfrm>
              <a:off x="3967193" y="3352048"/>
              <a:ext cx="1020600" cy="92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BA8F85-C898-2304-BC17-344FCF1A3F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13193" y="3244408"/>
                <a:ext cx="1128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CD20BA-FDAA-7318-6C7C-6B0599734C9A}"/>
                  </a:ext>
                </a:extLst>
              </p14:cNvPr>
              <p14:cNvContentPartPr/>
              <p14:nvPr/>
            </p14:nvContentPartPr>
            <p14:xfrm>
              <a:off x="6293873" y="4139008"/>
              <a:ext cx="855360" cy="3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CD20BA-FDAA-7318-6C7C-6B0599734C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0233" y="4031008"/>
                <a:ext cx="963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1EBDC8A-B631-C793-4A18-E1DD057FDE8A}"/>
                  </a:ext>
                </a:extLst>
              </p14:cNvPr>
              <p14:cNvContentPartPr/>
              <p14:nvPr/>
            </p14:nvContentPartPr>
            <p14:xfrm>
              <a:off x="8527673" y="3767848"/>
              <a:ext cx="658440" cy="70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1EBDC8A-B631-C793-4A18-E1DD057FDE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74033" y="3659848"/>
                <a:ext cx="766080" cy="2862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C9791B5-FDFE-DF66-DACD-78F6069157A6}"/>
              </a:ext>
            </a:extLst>
          </p:cNvPr>
          <p:cNvSpPr txBox="1"/>
          <p:nvPr/>
        </p:nvSpPr>
        <p:spPr>
          <a:xfrm>
            <a:off x="0" y="645215"/>
            <a:ext cx="208278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Common to both is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Musical/Theater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C0075-2A3A-6193-6BF3-207D65570B79}"/>
              </a:ext>
            </a:extLst>
          </p:cNvPr>
          <p:cNvSpPr txBox="1"/>
          <p:nvPr/>
        </p:nvSpPr>
        <p:spPr>
          <a:xfrm>
            <a:off x="10208149" y="229650"/>
            <a:ext cx="2082787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Distinction is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Objective focuses on audience impressions, fantasy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Subjective focuses on acting, reception, character traits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39283-7928-232B-FEF9-A107DC41C67F}"/>
              </a:ext>
            </a:extLst>
          </p:cNvPr>
          <p:cNvSpPr txBox="1"/>
          <p:nvPr/>
        </p:nvSpPr>
        <p:spPr>
          <a:xfrm>
            <a:off x="932780" y="4826112"/>
            <a:ext cx="10833904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 reviews tend to focus on how the audience feels about the movie, while subjective reviews focus on acting and technicalities of the movies itself.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Objective reviews evaluate based on how the audience feel about the film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Has a balance of good and bad remarks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Subjective reviews only focuses on the film itself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Creates bias towards supporting the film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290E4B-121E-BB9C-EDEC-EFE22D3CED5C}"/>
              </a:ext>
            </a:extLst>
          </p:cNvPr>
          <p:cNvCxnSpPr>
            <a:cxnSpLocks/>
          </p:cNvCxnSpPr>
          <p:nvPr/>
        </p:nvCxnSpPr>
        <p:spPr>
          <a:xfrm>
            <a:off x="6096000" y="1845544"/>
            <a:ext cx="0" cy="298056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02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07037-C385-4D79-E57A-695F30CE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438" y="822983"/>
            <a:ext cx="6257709" cy="51912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/>
              <a:t>Topics Side-by-Side Comparison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B2EC2C-A33F-49EE-AB41-F93852346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68B9A43-D405-4564-90D7-037BDBC77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3429000" cy="3429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57B3A0-8B17-4AE0-BD9C-475E1D760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BC6906E2-675F-4338-8113-0F0C0923B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-2700"/>
            <a:ext cx="3429000" cy="3429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210CEDD-F054-4BF3-B856-98FED59AE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3427200"/>
            <a:ext cx="3430800" cy="3430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41AACEA-00E6-4D31-9A7C-74455B228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0" y="3427200"/>
            <a:ext cx="3429000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B5949A-E34F-4EE9-A608-55EEADE0E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1CA331F-7ACF-4D95-B4E6-ECA9C09D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7754" y="3424500"/>
            <a:ext cx="3429000" cy="3429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ACB859-49D3-ABC7-2D27-F715E34EF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3113"/>
              </p:ext>
            </p:extLst>
          </p:nvPr>
        </p:nvGraphicFramePr>
        <p:xfrm>
          <a:off x="1836330" y="1603020"/>
          <a:ext cx="9026804" cy="274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701">
                  <a:extLst>
                    <a:ext uri="{9D8B030D-6E8A-4147-A177-3AD203B41FA5}">
                      <a16:colId xmlns:a16="http://schemas.microsoft.com/office/drawing/2014/main" val="4052302500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3870638509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2088337129"/>
                    </a:ext>
                  </a:extLst>
                </a:gridCol>
                <a:gridCol w="2256701">
                  <a:extLst>
                    <a:ext uri="{9D8B030D-6E8A-4147-A177-3AD203B41FA5}">
                      <a16:colId xmlns:a16="http://schemas.microsoft.com/office/drawing/2014/main" val="2276407307"/>
                    </a:ext>
                  </a:extLst>
                </a:gridCol>
              </a:tblGrid>
              <a:tr h="63491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Positive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Negative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969767"/>
                  </a:ext>
                </a:extLst>
              </a:tr>
              <a:tr h="63491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Positive-Subjective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Positive-Objective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Negative-Subjective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Negative-Objective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811963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Musical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582550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r>
                        <a:rPr lang="en-US" sz="1600" dirty="0"/>
                        <a:t>Cinema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Audience sentiments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776326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r>
                        <a:rPr lang="en-US" sz="1600" dirty="0"/>
                        <a:t>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62311"/>
                  </a:ext>
                </a:extLst>
              </a:tr>
              <a:tr h="36784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Misc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69500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F08D19-A122-77F5-289D-44F4BEC5A52C}"/>
              </a:ext>
            </a:extLst>
          </p:cNvPr>
          <p:cNvCxnSpPr>
            <a:cxnSpLocks/>
          </p:cNvCxnSpPr>
          <p:nvPr/>
        </p:nvCxnSpPr>
        <p:spPr>
          <a:xfrm>
            <a:off x="6304344" y="1603020"/>
            <a:ext cx="0" cy="298056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01840C-78C6-485C-FC22-B9C31FA25EF7}"/>
                  </a:ext>
                </a:extLst>
              </p14:cNvPr>
              <p14:cNvContentPartPr/>
              <p14:nvPr/>
            </p14:nvContentPartPr>
            <p14:xfrm>
              <a:off x="1944301" y="2974037"/>
              <a:ext cx="669960" cy="23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01840C-78C6-485C-FC22-B9C31FA25E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0661" y="2866037"/>
                <a:ext cx="777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2AE656-24F2-7BCA-0943-ADEA04349B53}"/>
                  </a:ext>
                </a:extLst>
              </p14:cNvPr>
              <p14:cNvContentPartPr/>
              <p14:nvPr/>
            </p14:nvContentPartPr>
            <p14:xfrm>
              <a:off x="6446461" y="3367877"/>
              <a:ext cx="729720" cy="2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2AE656-24F2-7BCA-0943-ADEA04349B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2821" y="3260237"/>
                <a:ext cx="837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52EF82-9423-FB27-2F23-0D988DC04112}"/>
                  </a:ext>
                </a:extLst>
              </p14:cNvPr>
              <p14:cNvContentPartPr/>
              <p14:nvPr/>
            </p14:nvContentPartPr>
            <p14:xfrm>
              <a:off x="1955821" y="3471917"/>
              <a:ext cx="631080" cy="7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52EF82-9423-FB27-2F23-0D988DC041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2181" y="3363917"/>
                <a:ext cx="738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0432B4-FA49-5EE7-1FB8-30F7AC54820A}"/>
                  </a:ext>
                </a:extLst>
              </p14:cNvPr>
              <p14:cNvContentPartPr/>
              <p14:nvPr/>
            </p14:nvContentPartPr>
            <p14:xfrm>
              <a:off x="8738221" y="3020837"/>
              <a:ext cx="890640" cy="2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0432B4-FA49-5EE7-1FB8-30F7AC5482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84581" y="2912837"/>
                <a:ext cx="9982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E10CE30-6CB5-DAE3-851F-7CD6839F1EE0}"/>
                  </a:ext>
                </a:extLst>
              </p14:cNvPr>
              <p14:cNvContentPartPr/>
              <p14:nvPr/>
            </p14:nvContentPartPr>
            <p14:xfrm>
              <a:off x="4189621" y="3031637"/>
              <a:ext cx="1047600" cy="2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E10CE30-6CB5-DAE3-851F-7CD6839F1E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5981" y="2923997"/>
                <a:ext cx="11552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E11945F-2835-5FE5-7298-B963706A24A2}"/>
                  </a:ext>
                </a:extLst>
              </p14:cNvPr>
              <p14:cNvContentPartPr/>
              <p14:nvPr/>
            </p14:nvContentPartPr>
            <p14:xfrm>
              <a:off x="6458341" y="3740477"/>
              <a:ext cx="718920" cy="9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E11945F-2835-5FE5-7298-B963706A24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04701" y="3632837"/>
                <a:ext cx="8265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9BBD81-B813-B235-2F2D-F6B6AA822A32}"/>
                  </a:ext>
                </a:extLst>
              </p14:cNvPr>
              <p14:cNvContentPartPr/>
              <p14:nvPr/>
            </p14:nvContentPartPr>
            <p14:xfrm>
              <a:off x="8750101" y="3331517"/>
              <a:ext cx="936720" cy="71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9BBD81-B813-B235-2F2D-F6B6AA822A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96461" y="3223877"/>
                <a:ext cx="1044360" cy="286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30C3D1A-5992-1A21-96B3-CB58D8219F04}"/>
              </a:ext>
            </a:extLst>
          </p:cNvPr>
          <p:cNvSpPr txBox="1"/>
          <p:nvPr/>
        </p:nvSpPr>
        <p:spPr>
          <a:xfrm>
            <a:off x="1516285" y="4790459"/>
            <a:ext cx="949124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Similar to Objective-Subjective, Positive-Negative retains the same balance of distinctions. Positive is focused more on audience sentiments while Negative is focused on the film itself.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May attributed to small sample size of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also be explained by Negative review being overly technical in their review and lacking emotional appeal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88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6608683-8EB8-4AF4-A97C-AB5A405B5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487EB-A674-9FF4-11A8-AF2DEC0E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47" y="485755"/>
            <a:ext cx="6896776" cy="82218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60EAFE-C840-4DAF-B8B5-D73E98076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F86EB89-5CAA-4AA5-907F-09707CF4A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7754" y="0"/>
            <a:ext cx="3429000" cy="3429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2FF5F7-8CB8-4DD0-890B-C68D3C73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4656F99-DCC8-4666-BB8F-F69F84AC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7754" y="3427200"/>
            <a:ext cx="3429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AD4D9-1212-1EAB-FC72-DBE583CA3FA1}"/>
              </a:ext>
            </a:extLst>
          </p:cNvPr>
          <p:cNvSpPr txBox="1"/>
          <p:nvPr/>
        </p:nvSpPr>
        <p:spPr>
          <a:xfrm>
            <a:off x="373637" y="1348800"/>
            <a:ext cx="10102963" cy="5509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/>
              </a:rPr>
              <a:t>F, Sydney. “Getting to the Point with Topic Modeling: Part 3 - Interpreting the Visualization.” </a:t>
            </a:r>
            <a:r>
              <a:rPr lang="en-US" sz="1600" b="1" i="1" dirty="0" err="1">
                <a:solidFill>
                  <a:schemeClr val="bg1"/>
                </a:solidFill>
                <a:effectLst/>
              </a:rPr>
              <a:t>Maveryx</a:t>
            </a:r>
            <a:r>
              <a:rPr lang="en-US" sz="1600" b="1" i="1" dirty="0">
                <a:solidFill>
                  <a:schemeClr val="bg1"/>
                </a:solidFill>
                <a:effectLst/>
              </a:rPr>
              <a:t> Community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, 7 June 2023, community.alteryx.com/t5/Data-Science/Getting-to-the-Point-with-Topic-Modeling-Part-3-Interpreting-the/</a:t>
            </a:r>
            <a:r>
              <a:rPr lang="en-US" sz="1600" b="1" dirty="0" err="1">
                <a:solidFill>
                  <a:schemeClr val="bg1"/>
                </a:solidFill>
                <a:effectLst/>
              </a:rPr>
              <a:t>ba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-p/614992#:~:text=The%20intertopic%20distance%20map%20is,each%20topic%20across%20the%20dictionary. </a:t>
            </a:r>
          </a:p>
          <a:p>
            <a:endParaRPr lang="en-US" sz="1600" b="1" dirty="0">
              <a:solidFill>
                <a:schemeClr val="bg1"/>
              </a:solidFill>
              <a:effectLst/>
            </a:endParaRPr>
          </a:p>
          <a:p>
            <a:r>
              <a:rPr lang="en-US" sz="1600" b="1" dirty="0">
                <a:solidFill>
                  <a:schemeClr val="bg1"/>
                </a:solidFill>
                <a:effectLst/>
              </a:rPr>
              <a:t>P, Aditya. “How Do You Evaluate the Coherence and Perplexity of Your Topic Models with </a:t>
            </a:r>
            <a:r>
              <a:rPr lang="en-US" sz="1600" b="1" dirty="0" err="1">
                <a:solidFill>
                  <a:schemeClr val="bg1"/>
                </a:solidFill>
                <a:effectLst/>
              </a:rPr>
              <a:t>Gensim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?” </a:t>
            </a:r>
            <a:r>
              <a:rPr lang="en-US" sz="1600" b="1" i="1" dirty="0">
                <a:solidFill>
                  <a:schemeClr val="bg1"/>
                </a:solidFill>
                <a:effectLst/>
              </a:rPr>
              <a:t>Topic Modeling with </a:t>
            </a:r>
            <a:r>
              <a:rPr lang="en-US" sz="1600" b="1" i="1" dirty="0" err="1">
                <a:solidFill>
                  <a:schemeClr val="bg1"/>
                </a:solidFill>
                <a:effectLst/>
              </a:rPr>
              <a:t>Gensim</a:t>
            </a:r>
            <a:r>
              <a:rPr lang="en-US" sz="1600" b="1" i="1" dirty="0">
                <a:solidFill>
                  <a:schemeClr val="bg1"/>
                </a:solidFill>
                <a:effectLst/>
              </a:rPr>
              <a:t>: Coherence and Perplexity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, 25 Aug. 2023, www.linkedin.com/advice/1/how-do-you-evaluate-coherence-perplexity. </a:t>
            </a:r>
          </a:p>
          <a:p>
            <a:endParaRPr lang="en-US" sz="1600" b="1" dirty="0">
              <a:solidFill>
                <a:schemeClr val="bg1"/>
              </a:solidFill>
              <a:effectLst/>
            </a:endParaRPr>
          </a:p>
          <a:p>
            <a:r>
              <a:rPr lang="en-US" sz="1600" b="1" dirty="0">
                <a:solidFill>
                  <a:schemeClr val="bg1"/>
                </a:solidFill>
                <a:effectLst/>
              </a:rPr>
              <a:t>Sievert, Carson, and Kenneth E. Shirley. </a:t>
            </a:r>
            <a:r>
              <a:rPr lang="en-US" sz="1600" b="1" i="1" dirty="0" err="1">
                <a:solidFill>
                  <a:schemeClr val="bg1"/>
                </a:solidFill>
                <a:effectLst/>
              </a:rPr>
              <a:t>LDAvis</a:t>
            </a:r>
            <a:r>
              <a:rPr lang="en-US" sz="1600" b="1" i="1" dirty="0">
                <a:solidFill>
                  <a:schemeClr val="bg1"/>
                </a:solidFill>
                <a:effectLst/>
              </a:rPr>
              <a:t>: A Method for Visualizing and Interpreting Topics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, aclanthology.org/W14-3110.pdf. Accessed 10 Dec. 2024.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effectLst/>
              </a:rPr>
              <a:t>“Understanding LDA / Topic Modelling -- Too Much Topic Overlap.” </a:t>
            </a:r>
            <a:r>
              <a:rPr lang="en-US" sz="1600" b="1" i="1" dirty="0">
                <a:solidFill>
                  <a:schemeClr val="bg1"/>
                </a:solidFill>
                <a:effectLst/>
              </a:rPr>
              <a:t>Stack Overflow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, 1 Nov. 1962, stackoverflow.com/questions/46326173/understanding-</a:t>
            </a:r>
            <a:r>
              <a:rPr lang="en-US" sz="1600" b="1" dirty="0" err="1">
                <a:solidFill>
                  <a:schemeClr val="bg1"/>
                </a:solidFill>
                <a:effectLst/>
              </a:rPr>
              <a:t>lda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-topic-modelling-too-much-topic-overlap. 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  <a:effectLst/>
              </a:rPr>
              <a:t>AIML.com. “What Is Topic Modeling? Discuss Key Algorithms, Working, Applications, and the Pros and Cons.” </a:t>
            </a:r>
            <a:r>
              <a:rPr lang="en-US" sz="1600" b="1" i="1" dirty="0" err="1">
                <a:solidFill>
                  <a:schemeClr val="bg1"/>
                </a:solidFill>
                <a:effectLst/>
              </a:rPr>
              <a:t>AIML.Com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, 17 Oct. 2024, aiml.com/what-is-topic-modeling/#:~:text=Lack%20of%20Context%3A%20Topic%20modeling,ability%20to%20capture%20nuanced%20meanings.&amp;text=Ambiguity%3A%20Some%20words%20may%20appear,interpreting%20topics%20and%20their%20boundaries. </a:t>
            </a:r>
          </a:p>
          <a:p>
            <a:endParaRPr lang="en-US" sz="1600" b="1" dirty="0">
              <a:solidFill>
                <a:schemeClr val="bg1"/>
              </a:solidFill>
              <a:effectLst/>
            </a:endParaRPr>
          </a:p>
          <a:p>
            <a:r>
              <a:rPr lang="en-US" sz="1600" b="1" dirty="0"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73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F4B4-27ED-7F2A-46D5-49138DFA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Kome.ai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F8E54F-74E2-7347-7F7D-6992A674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6927" y="1443136"/>
            <a:ext cx="7191457" cy="50497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875AC0-A76B-7ED5-1D00-E9D40F9AB649}"/>
              </a:ext>
            </a:extLst>
          </p:cNvPr>
          <p:cNvSpPr txBox="1"/>
          <p:nvPr/>
        </p:nvSpPr>
        <p:spPr>
          <a:xfrm>
            <a:off x="486136" y="1690688"/>
            <a:ext cx="40282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“</a:t>
            </a:r>
            <a:r>
              <a:rPr lang="en-US" sz="2000" b="1" i="0" dirty="0">
                <a:solidFill>
                  <a:srgbClr val="FFFFFF"/>
                </a:solidFill>
                <a:effectLst/>
                <a:latin typeface="__Inter_d9825c"/>
              </a:rPr>
              <a:t>All-in-one tool for knowledge”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Caters to individuals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Primarily a transcription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Transcription not exportable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Available as “copy”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Marketing convenience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Bookmark feature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“email” extraction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__Inter_d9825c"/>
              </a:rPr>
              <a:t>Wants to be your companion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__Inter_d9825c"/>
              </a:rPr>
              <a:t>Browser Extension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Free to use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Sign up for account customization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Basic plan is at $5/</a:t>
            </a:r>
            <a:r>
              <a:rPr lang="en-US" sz="2000" dirty="0" err="1"/>
              <a:t>mo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0087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DE6E-099D-E479-78F8-013FDD576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Subjectivity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6DD183-A4B1-FDA6-4D0D-5EF9CD8BE2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885" y="1690688"/>
            <a:ext cx="67545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5FBAF-4E40-59A0-E97E-9648B077D8BF}"/>
              </a:ext>
            </a:extLst>
          </p:cNvPr>
          <p:cNvSpPr txBox="1"/>
          <p:nvPr/>
        </p:nvSpPr>
        <p:spPr>
          <a:xfrm>
            <a:off x="615920" y="1760706"/>
            <a:ext cx="36253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videos are slightly subjective (above 0.5) but close to midway point between subjective and objective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variation exists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example, Video 2 is noticeably less subjective than the others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DEA0AF-71A4-0504-1187-17464CB5DBF8}"/>
              </a:ext>
            </a:extLst>
          </p:cNvPr>
          <p:cNvCxnSpPr/>
          <p:nvPr/>
        </p:nvCxnSpPr>
        <p:spPr>
          <a:xfrm>
            <a:off x="5000017" y="2665379"/>
            <a:ext cx="624369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762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F32-4C92-78A3-5DA6-9BDC1607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Restream.io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A0CB-333D-79BB-A0F4-5BD7B64C8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409" y="1825625"/>
            <a:ext cx="515459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“We help stories be seen and heard”</a:t>
            </a:r>
          </a:p>
          <a:p>
            <a:r>
              <a:rPr lang="en-US" dirty="0"/>
              <a:t>Caters to Video Streamers</a:t>
            </a:r>
          </a:p>
          <a:p>
            <a:r>
              <a:rPr lang="en-US" dirty="0"/>
              <a:t>Considerably larger company</a:t>
            </a:r>
          </a:p>
          <a:p>
            <a:r>
              <a:rPr lang="en-US" dirty="0"/>
              <a:t>Provides multi-streaming capabilities, video editing studio, and technical support service</a:t>
            </a:r>
          </a:p>
          <a:p>
            <a:r>
              <a:rPr lang="en-US" dirty="0"/>
              <a:t>Transcription was a free feature</a:t>
            </a:r>
          </a:p>
          <a:p>
            <a:pPr lvl="1"/>
            <a:r>
              <a:rPr lang="en-US" dirty="0"/>
              <a:t>Download as txt</a:t>
            </a:r>
          </a:p>
          <a:p>
            <a:r>
              <a:rPr lang="en-US" dirty="0"/>
              <a:t>Account sign up required for additional functionalities</a:t>
            </a:r>
          </a:p>
          <a:p>
            <a:r>
              <a:rPr lang="en-US" dirty="0"/>
              <a:t>Team environment available</a:t>
            </a:r>
          </a:p>
          <a:p>
            <a:r>
              <a:rPr lang="en-US" dirty="0"/>
              <a:t>Enterprise pricing available</a:t>
            </a:r>
          </a:p>
          <a:p>
            <a:r>
              <a:rPr lang="en-US" dirty="0"/>
              <a:t>Starting price at $16/</a:t>
            </a:r>
            <a:r>
              <a:rPr lang="en-US" dirty="0" err="1"/>
              <a:t>mo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E5A5F-EE55-3D9C-8836-B4F92A31B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43" b="-567"/>
          <a:stretch/>
        </p:blipFill>
        <p:spPr>
          <a:xfrm>
            <a:off x="300943" y="1825625"/>
            <a:ext cx="6736466" cy="41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18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63FF-DE09-6C45-2678-C80EDA9D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Tactiq.io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7ED1-2C7B-8D84-9A60-091E5971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FA2A-43BA-B6F3-3C1F-1CA312EE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717085"/>
            <a:ext cx="9893030" cy="45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46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63FF-DE09-6C45-2678-C80EDA9D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Tactiq.io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7ED1-2C7B-8D84-9A60-091E5971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BFA2A-43BA-B6F3-3C1F-1CA312EE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717085"/>
            <a:ext cx="9893030" cy="4568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2EDB2-34AF-769E-5FEA-EB481D1C1D6F}"/>
              </a:ext>
            </a:extLst>
          </p:cNvPr>
          <p:cNvSpPr txBox="1"/>
          <p:nvPr/>
        </p:nvSpPr>
        <p:spPr>
          <a:xfrm>
            <a:off x="694482" y="1717085"/>
            <a:ext cx="5254905" cy="501675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“Focus on the Meeting, let AI handle the notes.”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Caters to businesses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Primarily a meetings productivity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Selling point is transcription of live meetings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Integrates with Google Meet, Zoom, 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Browser Extension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Video transcription is 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as txt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Timed transcription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Team environment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subscription starts at $12/</a:t>
            </a:r>
            <a:r>
              <a:rPr lang="en-US" sz="2000" dirty="0" err="1"/>
              <a:t>mo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Enterprise options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288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E857-46BE-C699-5F4D-B4FAA6A8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Services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EE6503-5FBD-40F2-2CA8-02D8A49A9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383126"/>
              </p:ext>
            </p:extLst>
          </p:nvPr>
        </p:nvGraphicFramePr>
        <p:xfrm>
          <a:off x="778510" y="1598457"/>
          <a:ext cx="10636248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062">
                  <a:extLst>
                    <a:ext uri="{9D8B030D-6E8A-4147-A177-3AD203B41FA5}">
                      <a16:colId xmlns:a16="http://schemas.microsoft.com/office/drawing/2014/main" val="3117242009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2212568120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3490490649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2071870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5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Youtube</a:t>
                      </a:r>
                      <a:r>
                        <a:rPr lang="en-US" dirty="0"/>
                        <a:t>-Compatible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Browser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821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of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85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Editing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0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Bookmark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5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Timed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3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7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 Up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5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Account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5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8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$16/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64194"/>
                  </a:ext>
                </a:extLst>
              </a:tr>
            </a:tbl>
          </a:graphicData>
        </a:graphic>
      </p:graphicFrame>
      <p:pic>
        <p:nvPicPr>
          <p:cNvPr id="10" name="Picture 9" descr="A black and grey logo&#10;&#10;Description automatically generated">
            <a:extLst>
              <a:ext uri="{FF2B5EF4-FFF2-40B4-BE49-F238E27FC236}">
                <a16:creationId xmlns:a16="http://schemas.microsoft.com/office/drawing/2014/main" id="{6420E6CF-A21B-1130-5FB1-C5175EC2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83" y="1711977"/>
            <a:ext cx="1195793" cy="346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CF2912-EA14-F186-F7E2-33BBFE80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65" y="1817755"/>
            <a:ext cx="1000125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C8E6F-05CC-150D-F581-144836BE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90" y="1711977"/>
            <a:ext cx="1690384" cy="4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89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E857-46BE-C699-5F4D-B4FAA6A8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Services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EE6503-5FBD-40F2-2CA8-02D8A49A9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047699"/>
              </p:ext>
            </p:extLst>
          </p:nvPr>
        </p:nvGraphicFramePr>
        <p:xfrm>
          <a:off x="778510" y="1598457"/>
          <a:ext cx="10636248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9062">
                  <a:extLst>
                    <a:ext uri="{9D8B030D-6E8A-4147-A177-3AD203B41FA5}">
                      <a16:colId xmlns:a16="http://schemas.microsoft.com/office/drawing/2014/main" val="3117242009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2212568120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3490490649"/>
                    </a:ext>
                  </a:extLst>
                </a:gridCol>
                <a:gridCol w="2659062">
                  <a:extLst>
                    <a:ext uri="{9D8B030D-6E8A-4147-A177-3AD203B41FA5}">
                      <a16:colId xmlns:a16="http://schemas.microsoft.com/office/drawing/2014/main" val="2071870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5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Youtube</a:t>
                      </a:r>
                      <a:r>
                        <a:rPr lang="en-US" dirty="0"/>
                        <a:t>-Compatible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Browser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821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Use of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85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Editing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40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Bookmark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5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Timed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3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Transcription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871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 Up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54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Account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  <a:sym typeface="Wingdings" panose="05000000000000000000" pitchFamily="2" charset="2"/>
                        </a:rPr>
                        <a:t>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05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58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$5/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$16/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$12/</a:t>
                      </a:r>
                      <a:r>
                        <a:rPr lang="en-US" dirty="0" err="1"/>
                        <a:t>mo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964194"/>
                  </a:ext>
                </a:extLst>
              </a:tr>
            </a:tbl>
          </a:graphicData>
        </a:graphic>
      </p:graphicFrame>
      <p:pic>
        <p:nvPicPr>
          <p:cNvPr id="10" name="Picture 9" descr="A black and grey logo&#10;&#10;Description automatically generated">
            <a:extLst>
              <a:ext uri="{FF2B5EF4-FFF2-40B4-BE49-F238E27FC236}">
                <a16:creationId xmlns:a16="http://schemas.microsoft.com/office/drawing/2014/main" id="{6420E6CF-A21B-1130-5FB1-C5175EC2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083" y="1711977"/>
            <a:ext cx="1195793" cy="346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CF2912-EA14-F186-F7E2-33BBFE80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65" y="1817755"/>
            <a:ext cx="1000125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C8E6F-05CC-150D-F581-144836BE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90" y="1711977"/>
            <a:ext cx="1690384" cy="439775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71325573-1637-4F50-5B8B-4C039468D376}"/>
              </a:ext>
            </a:extLst>
          </p:cNvPr>
          <p:cNvSpPr/>
          <p:nvPr/>
        </p:nvSpPr>
        <p:spPr>
          <a:xfrm rot="19800000">
            <a:off x="8108561" y="1497845"/>
            <a:ext cx="428263" cy="428263"/>
          </a:xfrm>
          <a:prstGeom prst="star5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8830-2BF3-B2AB-6CB9-95477BDD7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Scores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2952DF-9C35-CE12-4EDD-0F942972F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04" y="1556795"/>
            <a:ext cx="6569679" cy="42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BBD1D-E5AD-494F-AB9D-C4A1ACB80DF9}"/>
              </a:ext>
            </a:extLst>
          </p:cNvPr>
          <p:cNvSpPr txBox="1"/>
          <p:nvPr/>
        </p:nvSpPr>
        <p:spPr>
          <a:xfrm>
            <a:off x="777242" y="2087865"/>
            <a:ext cx="41838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Vader Compound Score combines all Vader scores: Positive, Neutral, and Negative into one score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score above 0.05 is considered to be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all videos, Wicked seems to garner overwhelmingly positive feedback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3B9B14-361E-7EA9-55BB-DCBD54F4F472}"/>
              </a:ext>
            </a:extLst>
          </p:cNvPr>
          <p:cNvCxnSpPr>
            <a:cxnSpLocks/>
          </p:cNvCxnSpPr>
          <p:nvPr/>
        </p:nvCxnSpPr>
        <p:spPr>
          <a:xfrm flipV="1">
            <a:off x="5866641" y="5283053"/>
            <a:ext cx="6099242" cy="1815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10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67C6-5C5A-AA03-1AC5-2F626E3D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Partition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05D29B-C1D5-CC4E-E9BE-B63AFD0D9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587027"/>
              </p:ext>
            </p:extLst>
          </p:nvPr>
        </p:nvGraphicFramePr>
        <p:xfrm>
          <a:off x="6779840" y="2206254"/>
          <a:ext cx="4854441" cy="266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336">
                  <a:extLst>
                    <a:ext uri="{9D8B030D-6E8A-4147-A177-3AD203B41FA5}">
                      <a16:colId xmlns:a16="http://schemas.microsoft.com/office/drawing/2014/main" val="2924305334"/>
                    </a:ext>
                  </a:extLst>
                </a:gridCol>
                <a:gridCol w="1847105">
                  <a:extLst>
                    <a:ext uri="{9D8B030D-6E8A-4147-A177-3AD203B41FA5}">
                      <a16:colId xmlns:a16="http://schemas.microsoft.com/office/drawing/2014/main" val="4222122343"/>
                    </a:ext>
                  </a:extLst>
                </a:gridCol>
              </a:tblGrid>
              <a:tr h="533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 No.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200349"/>
                  </a:ext>
                </a:extLst>
              </a:tr>
              <a:tr h="533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951403"/>
                  </a:ext>
                </a:extLst>
              </a:tr>
              <a:tr h="533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90461"/>
                  </a:ext>
                </a:extLst>
              </a:tr>
              <a:tr h="533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Positive-Objective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416813"/>
                  </a:ext>
                </a:extLst>
              </a:tr>
              <a:tr h="533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Positive-Subjective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2834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85855F-A654-619F-B3E8-1B9A00ADC6E7}"/>
              </a:ext>
            </a:extLst>
          </p:cNvPr>
          <p:cNvSpPr txBox="1"/>
          <p:nvPr/>
        </p:nvSpPr>
        <p:spPr>
          <a:xfrm>
            <a:off x="679966" y="2108977"/>
            <a:ext cx="5039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looking at the two charts, we first isolate each criteria separately and see which videos match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we find the intersecting matches between the two to find what meets our sorting criteria.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instance, High </a:t>
            </a:r>
            <a:r>
              <a:rPr lang="en-US" dirty="0" err="1"/>
              <a:t>Textblob_Subjectivity</a:t>
            </a:r>
            <a:r>
              <a:rPr lang="en-US" dirty="0"/>
              <a:t> and Low Vader Positive would be Negative-Subjective  </a:t>
            </a:r>
          </a:p>
        </p:txBody>
      </p:sp>
    </p:spTree>
    <p:extLst>
      <p:ext uri="{BB962C8B-B14F-4D97-AF65-F5344CB8AC3E}">
        <p14:creationId xmlns:p14="http://schemas.microsoft.com/office/powerpoint/2010/main" val="10892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7DE8-E135-EB9F-0CBD-67E356E8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– Negative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F580D-1C56-9045-AFB3-5961DD7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97" y="1835653"/>
            <a:ext cx="5444993" cy="34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4EFC-5C6A-E29C-B5D7-BB62C137A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6" y="1835653"/>
            <a:ext cx="5244226" cy="33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10AC5B-102D-7813-05C0-1D86BF74D4ED}"/>
                  </a:ext>
                </a:extLst>
              </p14:cNvPr>
              <p14:cNvContentPartPr/>
              <p14:nvPr/>
            </p14:nvContentPartPr>
            <p14:xfrm>
              <a:off x="8852170" y="5125925"/>
              <a:ext cx="301320" cy="1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10AC5B-102D-7813-05C0-1D86BF74D4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98170" y="5017925"/>
                <a:ext cx="4089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A18EE8-874C-68FB-49D3-BB93A4C20A39}"/>
                  </a:ext>
                </a:extLst>
              </p14:cNvPr>
              <p14:cNvContentPartPr/>
              <p14:nvPr/>
            </p14:nvContentPartPr>
            <p14:xfrm>
              <a:off x="9610690" y="5096405"/>
              <a:ext cx="8640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A18EE8-874C-68FB-49D3-BB93A4C20A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7050" y="4988405"/>
                <a:ext cx="194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C3A3D6-09C3-7926-D1D2-B3F85E855487}"/>
                  </a:ext>
                </a:extLst>
              </p14:cNvPr>
              <p14:cNvContentPartPr/>
              <p14:nvPr/>
            </p14:nvContentPartPr>
            <p14:xfrm>
              <a:off x="7344130" y="5093885"/>
              <a:ext cx="122400" cy="3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C3A3D6-09C3-7926-D1D2-B3F85E8554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0130" y="4985885"/>
                <a:ext cx="230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505B1D-1B58-6B25-2EFA-99F284360E66}"/>
                  </a:ext>
                </a:extLst>
              </p14:cNvPr>
              <p14:cNvContentPartPr/>
              <p14:nvPr/>
            </p14:nvContentPartPr>
            <p14:xfrm>
              <a:off x="3238690" y="4970045"/>
              <a:ext cx="214200" cy="1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505B1D-1B58-6B25-2EFA-99F284360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5050" y="4862045"/>
                <a:ext cx="321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461F3A-6FC7-FD77-2755-5A370C3B71F1}"/>
                  </a:ext>
                </a:extLst>
              </p14:cNvPr>
              <p14:cNvContentPartPr/>
              <p14:nvPr/>
            </p14:nvContentPartPr>
            <p14:xfrm>
              <a:off x="4659250" y="4930805"/>
              <a:ext cx="17532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461F3A-6FC7-FD77-2755-5A370C3B71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05610" y="4822805"/>
                <a:ext cx="282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C0BA2D-D0EF-9EE0-F84B-C794EC1BB7BB}"/>
                  </a:ext>
                </a:extLst>
              </p14:cNvPr>
              <p14:cNvContentPartPr/>
              <p14:nvPr/>
            </p14:nvContentPartPr>
            <p14:xfrm>
              <a:off x="3060850" y="4747205"/>
              <a:ext cx="403920" cy="419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C0BA2D-D0EF-9EE0-F84B-C794EC1BB7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56530" y="4742885"/>
                <a:ext cx="41256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B5DF6C-3CCB-4F5E-20EC-572E3A490F63}"/>
                  </a:ext>
                </a:extLst>
              </p14:cNvPr>
              <p14:cNvContentPartPr/>
              <p14:nvPr/>
            </p14:nvContentPartPr>
            <p14:xfrm>
              <a:off x="8694490" y="4862765"/>
              <a:ext cx="448560" cy="44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B5DF6C-3CCB-4F5E-20EC-572E3A490F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0170" y="4858445"/>
                <a:ext cx="457200" cy="4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21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7DE8-E135-EB9F-0CBD-67E356E8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- Negative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F580D-1C56-9045-AFB3-5961DD7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97" y="1835653"/>
            <a:ext cx="5444993" cy="34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4EFC-5C6A-E29C-B5D7-BB62C137A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6" y="1835653"/>
            <a:ext cx="5244226" cy="33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62CB39-635D-7935-DE81-0808DE3D192E}"/>
                  </a:ext>
                </a:extLst>
              </p14:cNvPr>
              <p14:cNvContentPartPr/>
              <p14:nvPr/>
            </p14:nvContentPartPr>
            <p14:xfrm>
              <a:off x="4017370" y="4954565"/>
              <a:ext cx="84600" cy="2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62CB39-635D-7935-DE81-0808DE3D1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3370" y="4846925"/>
                <a:ext cx="1922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B8D573-0638-BF14-C592-4BA3A6AF73A2}"/>
                  </a:ext>
                </a:extLst>
              </p14:cNvPr>
              <p14:cNvContentPartPr/>
              <p14:nvPr/>
            </p14:nvContentPartPr>
            <p14:xfrm>
              <a:off x="5427850" y="4989125"/>
              <a:ext cx="223200" cy="3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B8D573-0638-BF14-C592-4BA3A6AF73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73850" y="4881485"/>
                <a:ext cx="3308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D99DB1-2410-7B2E-8E1D-A1E243BA0F71}"/>
                  </a:ext>
                </a:extLst>
              </p14:cNvPr>
              <p14:cNvContentPartPr/>
              <p14:nvPr/>
            </p14:nvContentPartPr>
            <p14:xfrm>
              <a:off x="7363570" y="5044205"/>
              <a:ext cx="132840" cy="1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D99DB1-2410-7B2E-8E1D-A1E243BA0F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09570" y="4936205"/>
                <a:ext cx="240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EDD966-E0B2-2100-DFAD-1AD03B00656F}"/>
                  </a:ext>
                </a:extLst>
              </p14:cNvPr>
              <p14:cNvContentPartPr/>
              <p14:nvPr/>
            </p14:nvContentPartPr>
            <p14:xfrm>
              <a:off x="8919850" y="5008205"/>
              <a:ext cx="221400" cy="69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EDD966-E0B2-2100-DFAD-1AD03B0065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66210" y="4900205"/>
                <a:ext cx="3290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8DA2BC-D7E5-689E-546E-AFBF9E0FCFF0}"/>
                  </a:ext>
                </a:extLst>
              </p14:cNvPr>
              <p14:cNvContentPartPr/>
              <p14:nvPr/>
            </p14:nvContentPartPr>
            <p14:xfrm>
              <a:off x="9620410" y="5010005"/>
              <a:ext cx="202680" cy="1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8DA2BC-D7E5-689E-546E-AFBF9E0FCF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66410" y="4902365"/>
                <a:ext cx="310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A20C9E-2689-ED64-19B3-EA4A8F187E53}"/>
                  </a:ext>
                </a:extLst>
              </p14:cNvPr>
              <p14:cNvContentPartPr/>
              <p14:nvPr/>
            </p14:nvContentPartPr>
            <p14:xfrm>
              <a:off x="9512770" y="4832165"/>
              <a:ext cx="353520" cy="31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A20C9E-2689-ED64-19B3-EA4A8F187E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08450" y="4827845"/>
                <a:ext cx="3621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8A1A86-09CD-1821-1891-99C796AA6AFD}"/>
                  </a:ext>
                </a:extLst>
              </p14:cNvPr>
              <p14:cNvContentPartPr/>
              <p14:nvPr/>
            </p14:nvContentPartPr>
            <p14:xfrm>
              <a:off x="3900010" y="4792565"/>
              <a:ext cx="314640" cy="29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8A1A86-09CD-1821-1891-99C796AA6A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95690" y="4788245"/>
                <a:ext cx="3232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08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7DE8-E135-EB9F-0CBD-67E356E87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- Positive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F580D-1C56-9045-AFB3-5961DD79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97" y="1835653"/>
            <a:ext cx="5444993" cy="347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274EFC-5C6A-E29C-B5D7-BB62C137A4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6" y="1835653"/>
            <a:ext cx="5244226" cy="337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2BD56F-FA1B-8984-9E20-0856098E0A96}"/>
                  </a:ext>
                </a:extLst>
              </p14:cNvPr>
              <p14:cNvContentPartPr/>
              <p14:nvPr/>
            </p14:nvContentPartPr>
            <p14:xfrm>
              <a:off x="10486210" y="5126285"/>
              <a:ext cx="14652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2BD56F-FA1B-8984-9E20-0856098E0A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32570" y="5018285"/>
                <a:ext cx="254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21260E-0550-3691-C2BF-93E6CBBFEE61}"/>
                  </a:ext>
                </a:extLst>
              </p14:cNvPr>
              <p14:cNvContentPartPr/>
              <p14:nvPr/>
            </p14:nvContentPartPr>
            <p14:xfrm>
              <a:off x="8054050" y="5051765"/>
              <a:ext cx="176040" cy="5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21260E-0550-3691-C2BF-93E6CBBFEE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0410" y="4943765"/>
                <a:ext cx="283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190167-E6A4-C420-6C82-357FE100212C}"/>
                  </a:ext>
                </a:extLst>
              </p14:cNvPr>
              <p14:cNvContentPartPr/>
              <p14:nvPr/>
            </p14:nvContentPartPr>
            <p14:xfrm>
              <a:off x="3297010" y="4960685"/>
              <a:ext cx="92880" cy="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190167-E6A4-C420-6C82-357FE10021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3370" y="4853045"/>
                <a:ext cx="2005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02B15A-03FF-76EC-DB35-B31E19FB36A5}"/>
                  </a:ext>
                </a:extLst>
              </p14:cNvPr>
              <p14:cNvContentPartPr/>
              <p14:nvPr/>
            </p14:nvContentPartPr>
            <p14:xfrm>
              <a:off x="4834570" y="4941605"/>
              <a:ext cx="561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02B15A-03FF-76EC-DB35-B31E19FB36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0570" y="4833605"/>
                <a:ext cx="163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A327C6-89EE-E17E-CFB0-851B367E2495}"/>
                  </a:ext>
                </a:extLst>
              </p14:cNvPr>
              <p14:cNvContentPartPr/>
              <p14:nvPr/>
            </p14:nvContentPartPr>
            <p14:xfrm>
              <a:off x="2558290" y="4989125"/>
              <a:ext cx="56160" cy="1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A327C6-89EE-E17E-CFB0-851B367E24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04290" y="4881485"/>
                <a:ext cx="1638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AE531E-2FAA-35CA-1303-836C92703523}"/>
                  </a:ext>
                </a:extLst>
              </p14:cNvPr>
              <p14:cNvContentPartPr/>
              <p14:nvPr/>
            </p14:nvContentPartPr>
            <p14:xfrm>
              <a:off x="2430850" y="4860605"/>
              <a:ext cx="246240" cy="266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AE531E-2FAA-35CA-1303-836C927035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26530" y="4856285"/>
                <a:ext cx="2548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87AF3B-73BE-59BB-9E1D-E80B9C7A59FA}"/>
                  </a:ext>
                </a:extLst>
              </p14:cNvPr>
              <p14:cNvContentPartPr/>
              <p14:nvPr/>
            </p14:nvContentPartPr>
            <p14:xfrm>
              <a:off x="4668970" y="4862765"/>
              <a:ext cx="304200" cy="262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87AF3B-73BE-59BB-9E1D-E80B9C7A59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4650" y="4858445"/>
                <a:ext cx="312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236D0A-3496-7E71-676A-A7418B1F2068}"/>
                  </a:ext>
                </a:extLst>
              </p14:cNvPr>
              <p14:cNvContentPartPr/>
              <p14:nvPr/>
            </p14:nvContentPartPr>
            <p14:xfrm>
              <a:off x="8007250" y="4931165"/>
              <a:ext cx="331560" cy="27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236D0A-3496-7E71-676A-A7418B1F20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02930" y="4926845"/>
                <a:ext cx="3402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D6B62F-268B-01ED-34C6-9596FEFD79B8}"/>
                  </a:ext>
                </a:extLst>
              </p14:cNvPr>
              <p14:cNvContentPartPr/>
              <p14:nvPr/>
            </p14:nvContentPartPr>
            <p14:xfrm>
              <a:off x="10369570" y="4892285"/>
              <a:ext cx="263880" cy="312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D6B62F-268B-01ED-34C6-9596FEFD79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65250" y="4887965"/>
                <a:ext cx="272520" cy="3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57552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1964</Words>
  <Application>Microsoft Office PowerPoint</Application>
  <PresentationFormat>Widescreen</PresentationFormat>
  <Paragraphs>588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__Inter_d9825c</vt:lpstr>
      <vt:lpstr>Aptos</vt:lpstr>
      <vt:lpstr>Arial</vt:lpstr>
      <vt:lpstr>Calibri</vt:lpstr>
      <vt:lpstr>Gill Sans Nova</vt:lpstr>
      <vt:lpstr>Wingdings</vt:lpstr>
      <vt:lpstr>CelebrationVTI</vt:lpstr>
      <vt:lpstr>Wicked Movie Reviews </vt:lpstr>
      <vt:lpstr>WordCloud </vt:lpstr>
      <vt:lpstr>WordCloud</vt:lpstr>
      <vt:lpstr>Subjectivity</vt:lpstr>
      <vt:lpstr>Vader Scores</vt:lpstr>
      <vt:lpstr>Summary of Partition</vt:lpstr>
      <vt:lpstr>Objective – Negative </vt:lpstr>
      <vt:lpstr>Subjective - Negative</vt:lpstr>
      <vt:lpstr>Objective - Positive</vt:lpstr>
      <vt:lpstr>Subjective - Positive</vt:lpstr>
      <vt:lpstr>Topic Modeling vs ngams</vt:lpstr>
      <vt:lpstr>Topic Modeling vs ngams</vt:lpstr>
      <vt:lpstr>Topic Modeling vs ngams</vt:lpstr>
      <vt:lpstr>Unigrams</vt:lpstr>
      <vt:lpstr>Bigrams</vt:lpstr>
      <vt:lpstr>Trigrams</vt:lpstr>
      <vt:lpstr>Topic Modeling </vt:lpstr>
      <vt:lpstr>Optimized Coherence</vt:lpstr>
      <vt:lpstr>Modeling Issues</vt:lpstr>
      <vt:lpstr>PowerPoint Presentation</vt:lpstr>
      <vt:lpstr>PowerPoint Presentation</vt:lpstr>
      <vt:lpstr>LDA - pyLDAvis</vt:lpstr>
      <vt:lpstr>LDA - pyLDAvis</vt:lpstr>
      <vt:lpstr>LDA: Summary of Findings </vt:lpstr>
      <vt:lpstr>LDA: Summary of Findings </vt:lpstr>
      <vt:lpstr>LDA: Summary of Findings </vt:lpstr>
      <vt:lpstr>LDA: Summary of Findings </vt:lpstr>
      <vt:lpstr>Topics: Negative-Objective</vt:lpstr>
      <vt:lpstr>Topics: Negative-Objective</vt:lpstr>
      <vt:lpstr>Topic: Negative-Subjective</vt:lpstr>
      <vt:lpstr>Topic: Negative-Subjective</vt:lpstr>
      <vt:lpstr>Topic: Positive-Objective</vt:lpstr>
      <vt:lpstr>Topic: Positive-Objective</vt:lpstr>
      <vt:lpstr>Topic: Positive-Subjective</vt:lpstr>
      <vt:lpstr>Topic: Positive-Subjective</vt:lpstr>
      <vt:lpstr>Topics Side-by-Side Comparison</vt:lpstr>
      <vt:lpstr>Topics Side-by-Side Comparison</vt:lpstr>
      <vt:lpstr>Additional resources</vt:lpstr>
      <vt:lpstr>Kome.ai</vt:lpstr>
      <vt:lpstr>Restream.io</vt:lpstr>
      <vt:lpstr>Tactiq.io</vt:lpstr>
      <vt:lpstr>Tactiq.io</vt:lpstr>
      <vt:lpstr>Transcription Services </vt:lpstr>
      <vt:lpstr>Transcription Services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Wicked Movie Reviews</dc:title>
  <dc:creator>Brian P</dc:creator>
  <cp:lastModifiedBy>Brian P</cp:lastModifiedBy>
  <cp:revision>152</cp:revision>
  <dcterms:created xsi:type="dcterms:W3CDTF">2024-12-09T18:07:48Z</dcterms:created>
  <dcterms:modified xsi:type="dcterms:W3CDTF">2024-12-17T20:04:46Z</dcterms:modified>
</cp:coreProperties>
</file>